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6" r:id="rId3"/>
    <p:sldId id="357" r:id="rId4"/>
    <p:sldId id="358" r:id="rId5"/>
    <p:sldId id="359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FEDCF-88CB-4627-861C-E25B92D08C2D}" type="datetimeFigureOut">
              <a:rPr lang="es-PA" smtClean="0"/>
              <a:t>04/12/2016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A" smtClean="0"/>
              <a:t>PPT elaborado por Arturo Arosemena.</a:t>
            </a: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9D83E-4F76-4FDD-A097-82CDD5FA770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805747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A091D-06FC-479B-A31F-A592CB03CFAA}" type="datetimeFigureOut">
              <a:rPr lang="es-PA" smtClean="0"/>
              <a:t>04/12/2016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A" smtClean="0"/>
              <a:t>PPT elaborado por Arturo Arosemena.</a:t>
            </a: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E239-7BF7-43EB-8D25-CD205F43165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05535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CE239-7BF7-43EB-8D25-CD205F431652}" type="slidenum">
              <a:rPr lang="es-PA" smtClean="0"/>
              <a:t>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Arosemena.</a:t>
            </a:r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567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CE239-7BF7-43EB-8D25-CD205F431652}" type="slidenum">
              <a:rPr lang="es-PA" smtClean="0"/>
              <a:t>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Arosemena.</a:t>
            </a:r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2019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CE239-7BF7-43EB-8D25-CD205F431652}" type="slidenum">
              <a:rPr lang="es-PA" smtClean="0"/>
              <a:t>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Arosemena.</a:t>
            </a:r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26791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CE239-7BF7-43EB-8D25-CD205F431652}" type="slidenum">
              <a:rPr lang="es-PA" smtClean="0"/>
              <a:t>4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Arosemena.</a:t>
            </a:r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90404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CE239-7BF7-43EB-8D25-CD205F431652}" type="slidenum">
              <a:rPr lang="es-PA" smtClean="0"/>
              <a:t>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Arosemena.</a:t>
            </a:r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6413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B895-FA65-4CBF-AD2E-DF5112503E2D}" type="datetime1">
              <a:rPr lang="es-PA" smtClean="0"/>
              <a:t>04/12/2016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6947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81C2-89B9-4FB4-8FEC-D145A9352749}" type="datetime1">
              <a:rPr lang="es-PA" smtClean="0"/>
              <a:t>04/12/2016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0483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6BA3-D728-4397-BD45-FA5FC995C75B}" type="datetime1">
              <a:rPr lang="es-PA" smtClean="0"/>
              <a:t>04/12/2016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1385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5238-2687-4ACB-8D9F-28D7AC810400}" type="datetime1">
              <a:rPr lang="es-PA" smtClean="0"/>
              <a:t>04/12/2016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8435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A004-4253-42E7-846C-8DBD4E52D4CC}" type="datetime1">
              <a:rPr lang="es-PA" smtClean="0"/>
              <a:t>04/12/2016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5783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550AE-4A42-4097-863A-FE5340D38E74}" type="datetime1">
              <a:rPr lang="es-PA" smtClean="0"/>
              <a:t>04/12/2016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3647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7768-7017-42F0-BFF8-513395832F06}" type="datetime1">
              <a:rPr lang="es-PA" smtClean="0"/>
              <a:t>04/12/2016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83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102-FA9F-464B-9F5F-2607438C361B}" type="datetime1">
              <a:rPr lang="es-PA" smtClean="0"/>
              <a:t>04/12/2016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5976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D87-476A-47F5-8F68-9045C19AD8F9}" type="datetime1">
              <a:rPr lang="es-PA" smtClean="0"/>
              <a:t>04/12/2016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6399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B09-32F6-4123-816E-3AAF17B9E91D}" type="datetime1">
              <a:rPr lang="es-PA" smtClean="0"/>
              <a:t>04/12/2016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3043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C24B-2E77-4771-B9F3-A9A504E7B569}" type="datetime1">
              <a:rPr lang="es-PA" smtClean="0"/>
              <a:t>04/12/2016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063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C186-109D-4BBF-A3BA-4F15DB03D3CC}" type="datetime1">
              <a:rPr lang="es-PA" smtClean="0"/>
              <a:t>04/12/2016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35811-58D7-496B-93D7-9A349E6C89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6316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P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aceleración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1484784"/>
            <a:ext cx="4547647" cy="1522619"/>
          </a:xfr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s-PA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Objetivos:</a:t>
            </a:r>
            <a:endParaRPr lang="es-PA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A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Definir que es aceleración.</a:t>
            </a:r>
          </a:p>
          <a:p>
            <a:pPr algn="just"/>
            <a:r>
              <a:rPr lang="es-PA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Usar el método de ecuaciones de lazo </a:t>
            </a:r>
            <a:r>
              <a:rPr lang="es-PA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errado </a:t>
            </a:r>
            <a:r>
              <a:rPr lang="es-PA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analíticamente hacer el análisis de aceleración.</a:t>
            </a:r>
          </a:p>
          <a:p>
            <a:pPr algn="just"/>
            <a:r>
              <a:rPr lang="es-PA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Comprender como se construye la curva de aceleración a partir de la curva de velocidad del ciclo completo de un mecanismo. </a:t>
            </a: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PA" smtClean="0"/>
              <a:t>PPT elaborado por Arturo Arosemena</a:t>
            </a:r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1</a:t>
            </a:fld>
            <a:endParaRPr lang="es-PA"/>
          </a:p>
        </p:txBody>
      </p:sp>
      <p:sp>
        <p:nvSpPr>
          <p:cNvPr id="5" name="Rectángulo 4"/>
          <p:cNvSpPr/>
          <p:nvPr/>
        </p:nvSpPr>
        <p:spPr>
          <a:xfrm>
            <a:off x="395536" y="3025050"/>
            <a:ext cx="1308115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Aceleración.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95535" y="3315843"/>
            <a:ext cx="460931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es-PA" sz="1400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aceleración</a:t>
            </a:r>
            <a:r>
              <a:rPr lang="es-PA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es la derivada del vector velocidad con respecto al tiempo.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395534" y="3869200"/>
                <a:ext cx="460931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PA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b>
                        <m: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s-PA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s-PA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el vector posición de un determinado punto en un plano, la aceleración de dicho punto estaría dada por la segunda derivada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b>
                        <m: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r>
                      <a:rPr lang="es-PA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s-PA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con respecto al tiempo. 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4" y="3869200"/>
                <a:ext cx="4609311" cy="783869"/>
              </a:xfrm>
              <a:prstGeom prst="rect">
                <a:avLst/>
              </a:prstGeom>
              <a:blipFill rotWithShape="0">
                <a:blip r:embed="rId3"/>
                <a:stretch>
                  <a:fillRect l="-397" t="-1563" r="-397" b="-5469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1299445" y="4653069"/>
                <a:ext cx="286315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A" sz="1400" b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PA" sz="1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s-PA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s-PA" sz="1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A" sz="1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PA" sz="1400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400" b="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s-PA" sz="1400" b="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400" b="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func>
                                <m:func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400" b="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s-PA" sz="1400" b="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445" y="4653069"/>
                <a:ext cx="2863155" cy="307777"/>
              </a:xfrm>
              <a:prstGeom prst="rect">
                <a:avLst/>
              </a:prstGeom>
              <a:blipFill rotWithShape="0">
                <a:blip r:embed="rId4"/>
                <a:stretch>
                  <a:fillRect t="-100000" r="-7021" b="-158824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/>
              <p:cNvSpPr/>
              <p:nvPr/>
            </p:nvSpPr>
            <p:spPr>
              <a:xfrm>
                <a:off x="1146846" y="4960846"/>
                <a:ext cx="3168352" cy="9649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PA" sz="1400" b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PA" sz="1400" b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A" sz="1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s-PA" sz="14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acc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PA" sz="14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s-PA" sz="1400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̇"/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b="1" i="1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es-PA" sz="1400" b="1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A" sz="1400" b="0" i="0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A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PA" sz="1400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 b="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b="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b="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 b="0" i="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PA" sz="1400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unc>
                                    <m:funcPr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 b="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b="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b="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 b="0" i="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s-PA" sz="1400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PA" sz="1400" b="0" i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̇"/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  <m:d>
                            <m:d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400" b="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 b="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PA" sz="1400" b="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unc>
                                    <m:funcPr>
                                      <m:ctrlPr>
                                        <a:rPr lang="es-PA" sz="14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 b="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PA" sz="1400" b="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̇"/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PA" sz="1400" b="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46" y="4960846"/>
                <a:ext cx="3168352" cy="964944"/>
              </a:xfrm>
              <a:prstGeom prst="rect">
                <a:avLst/>
              </a:prstGeom>
              <a:blipFill rotWithShape="0">
                <a:blip r:embed="rId5"/>
                <a:stretch>
                  <a:fillRect b="-28481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ángulo 24"/>
              <p:cNvSpPr/>
              <p:nvPr/>
            </p:nvSpPr>
            <p:spPr>
              <a:xfrm>
                <a:off x="5533235" y="1484784"/>
                <a:ext cx="3061193" cy="682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A" sz="140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unc>
                                    <m:func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s-PA" sz="14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A" sz="14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unc>
                                    <m:func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acc>
                        <m:accPr>
                          <m:chr m:val="̈"/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s-PA" sz="140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PA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PA" sz="1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235" y="1484784"/>
                <a:ext cx="3061193" cy="682751"/>
              </a:xfrm>
              <a:prstGeom prst="rect">
                <a:avLst/>
              </a:prstGeom>
              <a:blipFill rotWithShape="0">
                <a:blip r:embed="rId6"/>
                <a:stretch>
                  <a:fillRect t="-54464" r="-12550" b="-71429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ángulo 25"/>
              <p:cNvSpPr/>
              <p:nvPr/>
            </p:nvSpPr>
            <p:spPr>
              <a:xfrm>
                <a:off x="5163176" y="2161829"/>
                <a:ext cx="3570336" cy="319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Donde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representa la aceleración angular. 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176" y="2161829"/>
                <a:ext cx="3570336" cy="319190"/>
              </a:xfrm>
              <a:prstGeom prst="rect">
                <a:avLst/>
              </a:prstGeom>
              <a:blipFill rotWithShape="0">
                <a:blip r:embed="rId7"/>
                <a:stretch>
                  <a:fillRect l="-512" t="-1923" b="-17308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ángulo 26"/>
              <p:cNvSpPr/>
              <p:nvPr/>
            </p:nvSpPr>
            <p:spPr>
              <a:xfrm>
                <a:off x="5169084" y="2481267"/>
                <a:ext cx="3711116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 escribiendo la expresión anterior en términos de las direcciones del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b>
                        <m: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PA" sz="1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084" y="2481267"/>
                <a:ext cx="3711116" cy="553357"/>
              </a:xfrm>
              <a:prstGeom prst="rect">
                <a:avLst/>
              </a:prstGeom>
              <a:blipFill rotWithShape="0">
                <a:blip r:embed="rId8"/>
                <a:stretch>
                  <a:fillRect l="-493" t="-2198" r="-493" b="-8791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ángulo 28"/>
              <p:cNvSpPr/>
              <p:nvPr/>
            </p:nvSpPr>
            <p:spPr>
              <a:xfrm>
                <a:off x="5084010" y="3007403"/>
                <a:ext cx="3875355" cy="1943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s-PA" sz="1400" b="1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acc>
                            <m:accPr>
                              <m:chr m:val="̈"/>
                              <m:ctrlPr>
                                <a:rPr lang="es-PA" sz="1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acc>
                          <m:r>
                            <a:rPr lang="es-PA" sz="140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̈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begChr m:val=""/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  <m: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func>
                                        <m:func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begChr m:val=""/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e>
                          </m:d>
                          <m:r>
                            <a:rPr lang="es-PA" sz="140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eqArr>
                            <m:eqArr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  <m:d>
                                    <m:d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d>
                                                    <m:d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𝑡</m:t>
                                                      </m:r>
                                                    </m:e>
                                                  </m:d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f>
                                                    <m:f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𝜋</m:t>
                                                      </m:r>
                                                    </m:num>
                                                    <m:den>
                                                      <m:r>
                                                        <a:rPr lang="es-PA" sz="14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</m:func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d>
                                                    <m:d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𝑡</m:t>
                                                      </m:r>
                                                    </m:e>
                                                  </m:d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f>
                                                    <m:f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fPr>
                                                    <m:num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𝜋</m:t>
                                                      </m:r>
                                                    </m:num>
                                                    <m:den>
                                                      <m:r>
                                                        <a:rPr lang="es-PA" sz="14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2</m:t>
                                                      </m:r>
                                                    </m:den>
                                                  </m:f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eqArr>
                                <m:eqArr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unc>
                                                <m:func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cos</m:t>
                                                  </m:r>
                                                </m:fName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𝜃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  <m:d>
                                                        <m:d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e>
                                                      </m:d>
                                                      <m:r>
                                                        <a:rPr lang="es-PA" sz="14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𝜋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</m:func>
                                              <m: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func>
                                                <m:func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sin</m:t>
                                                  </m:r>
                                                </m:fName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𝜃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  <m:d>
                                                        <m:d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e>
                                                      </m:d>
                                                      <m:r>
                                                        <a:rPr lang="es-PA" sz="14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𝜋</m:t>
                                                      </m:r>
                                                    </m:e>
                                                  </m:d>
                                                </m:e>
                                              </m:func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</m:e>
                                  </m:d>
                                  <m:sSup>
                                    <m:sSup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"/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acc>
                                                <m:accPr>
                                                  <m:chr m:val="̇"/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acc>
                                              <m: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e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unc>
                                                <m:func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cos</m:t>
                                                  </m:r>
                                                </m:fName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𝜃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  <m:d>
                                                        <m:d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e>
                                                      </m:d>
                                                      <m:r>
                                                        <a:rPr lang="es-PA" sz="14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f>
                                                        <m:f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fPr>
                                                        <m:num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𝜋</m:t>
                                                          </m:r>
                                                        </m:num>
                                                        <m:den>
                                                          <m:r>
                                                            <a:rPr lang="es-PA" sz="140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</m:den>
                                                      </m:f>
                                                    </m:e>
                                                  </m:d>
                                                </m:e>
                                              </m:func>
                                              <m: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func>
                                                <m:func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uncPr>
                                                <m:fNam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sin</m:t>
                                                  </m:r>
                                                </m:fName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sSub>
                                                        <m:sSub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𝜃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𝑖</m:t>
                                                          </m:r>
                                                        </m:sub>
                                                      </m:sSub>
                                                      <m:d>
                                                        <m:d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dPr>
                                                        <m:e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𝑡</m:t>
                                                          </m:r>
                                                        </m:e>
                                                      </m:d>
                                                      <m:r>
                                                        <a:rPr lang="es-PA" sz="140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f>
                                                        <m:fPr>
                                                          <m:ctrlP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fPr>
                                                        <m:num>
                                                          <m:r>
                                                            <a:rPr lang="es-PA" sz="140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𝜋</m:t>
                                                          </m:r>
                                                        </m:num>
                                                        <m:den>
                                                          <m:r>
                                                            <a:rPr lang="es-PA" sz="140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2</m:t>
                                                          </m:r>
                                                        </m:den>
                                                      </m:f>
                                                    </m:e>
                                                  </m:d>
                                                </m:e>
                                              </m:func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</m:e>
                                  </m:d>
                                  <m:acc>
                                    <m:accPr>
                                      <m:chr m:val="̈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eqArr>
                            </m:e>
                          </m:eqArr>
                        </m:e>
                      </m:eqArr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010" y="3007403"/>
                <a:ext cx="3875355" cy="1943289"/>
              </a:xfrm>
              <a:prstGeom prst="rect">
                <a:avLst/>
              </a:prstGeom>
              <a:blipFill rotWithShape="0">
                <a:blip r:embed="rId9"/>
                <a:stretch>
                  <a:fillRect r="-3302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Imagen 29"/>
          <p:cNvPicPr/>
          <p:nvPr/>
        </p:nvPicPr>
        <p:blipFill rotWithShape="1">
          <a:blip r:embed="rId10"/>
          <a:srcRect l="13194" t="37052" r="41319" b="10766"/>
          <a:stretch/>
        </p:blipFill>
        <p:spPr bwMode="auto">
          <a:xfrm>
            <a:off x="5773912" y="4967193"/>
            <a:ext cx="2495550" cy="1609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2292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6" grpId="0"/>
      <p:bldP spid="25" grpId="0"/>
      <p:bldP spid="26" grpId="0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P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aceleración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2</a:t>
            </a:fld>
            <a:endParaRPr lang="es-PA"/>
          </a:p>
        </p:txBody>
      </p:sp>
      <p:sp>
        <p:nvSpPr>
          <p:cNvPr id="5" name="Rectángulo 4"/>
          <p:cNvSpPr/>
          <p:nvPr/>
        </p:nvSpPr>
        <p:spPr>
          <a:xfrm>
            <a:off x="457200" y="1484784"/>
            <a:ext cx="1308115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Aceleración.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Imagen 29"/>
          <p:cNvPicPr/>
          <p:nvPr/>
        </p:nvPicPr>
        <p:blipFill rotWithShape="1">
          <a:blip r:embed="rId3"/>
          <a:srcRect l="13194" t="37052" r="41319" b="10766"/>
          <a:stretch/>
        </p:blipFill>
        <p:spPr bwMode="auto">
          <a:xfrm>
            <a:off x="899592" y="1841620"/>
            <a:ext cx="2495550" cy="1609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ángulo 16"/>
              <p:cNvSpPr/>
              <p:nvPr/>
            </p:nvSpPr>
            <p:spPr>
              <a:xfrm>
                <a:off x="395535" y="3315843"/>
                <a:ext cx="460931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PA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 la imagen anterior se puede apreciar que dos de los cuatro términos que constituyen la aceleración se encuentran en dirección perpendicular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b="1" i="1"/>
                        </m:ctrlPr>
                      </m:sSubPr>
                      <m:e>
                        <m:r>
                          <a:rPr lang="es-PA" sz="1400" b="1" i="1"/>
                          <m:t>𝒓</m:t>
                        </m:r>
                      </m:e>
                      <m:sub>
                        <m:r>
                          <a:rPr lang="es-PA" sz="1400" b="1" i="1"/>
                          <m:t>𝒊</m:t>
                        </m:r>
                      </m:sub>
                    </m:sSub>
                    <m:r>
                      <a:rPr lang="es-PA" sz="1400" b="1" i="1"/>
                      <m:t>(</m:t>
                    </m:r>
                    <m:r>
                      <a:rPr lang="es-PA" sz="1400" b="1" i="1"/>
                      <m:t>𝒕</m:t>
                    </m:r>
                    <m:r>
                      <a:rPr lang="es-PA" sz="1400" b="1" i="1"/>
                      <m:t>)</m:t>
                    </m:r>
                  </m:oMath>
                </a14:m>
                <a:r>
                  <a:rPr lang="es-PA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dos se encuentran en dirección paralela a dicho vector posición. </a:t>
                </a:r>
              </a:p>
            </p:txBody>
          </p:sp>
        </mc:Choice>
        <mc:Fallback>
          <p:sp>
            <p:nvSpPr>
              <p:cNvPr id="17" name="Rectángulo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3315843"/>
                <a:ext cx="4609311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397" t="-1282" r="-397" b="-5769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145990"/>
                  </p:ext>
                </p:extLst>
              </p:nvPr>
            </p:nvGraphicFramePr>
            <p:xfrm>
              <a:off x="180310" y="4269950"/>
              <a:ext cx="4824536" cy="18262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0200"/>
                    <a:gridCol w="3024336"/>
                  </a:tblGrid>
                  <a:tr h="413206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</a:t>
                          </a:r>
                          <a:r>
                            <a:rPr lang="es-PA" sz="1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traslacional</a:t>
                          </a:r>
                          <a:r>
                            <a:rPr lang="es-PA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</a:t>
                          </a:r>
                          <a:endParaRPr lang="es-PA" sz="11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PA" sz="14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̈"/>
                                        <m:ctrlPr>
                                          <a:rPr lang="es-PA" sz="14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s-PA" sz="14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PA" sz="14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s-PA" sz="14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  <m:r>
                                      <a:rPr lang="es-PA" sz="14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s-PA" sz="14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𝑡</m:t>
                                    </m:r>
                                    <m:r>
                                      <a:rPr lang="es-PA" sz="14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  <m:t>)</m:t>
                                    </m:r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PA" sz="1400">
                                        <a:solidFill>
                                          <a:schemeClr val="tx1"/>
                                        </a:solidFill>
                                        <a:effectLst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PA" sz="14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PA" sz="14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cos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func>
                                            <m:r>
                                              <a:rPr lang="es-PA" sz="140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</a:rPr>
                                              <m:t>,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sin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solidFill>
                                                          <a:schemeClr val="tx1"/>
                                                        </a:solidFill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PA" sz="140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func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PA" sz="14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s-PA" sz="11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rgbClr val="E9EDF4"/>
                        </a:solidFill>
                      </a:tcPr>
                    </a:tc>
                  </a:tr>
                  <a:tr h="16827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de coriolis.</a:t>
                          </a:r>
                          <a:endParaRPr lang="es-PA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PA" sz="1400">
                                    <a:effectLst/>
                                  </a:rPr>
                                  <m:t>2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s-PA" sz="1400">
                                                <a:effectLst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PA" sz="1400">
                                                <a:effectLst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s-PA" sz="1400">
                                                <a:effectLst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  <m:d>
                                      <m:d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PA" sz="1400"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s-PA" sz="1400">
                                                <a:effectLst/>
                                              </a:rPr>
                                              <m:t>−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effectLst/>
                                                  </a:rPr>
                                                  <m:t>sin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d>
                                                  <m:d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</m:d>
                                              </m:e>
                                            </m:func>
                                            <m:r>
                                              <a:rPr lang="es-PA" sz="1400">
                                                <a:effectLst/>
                                              </a:rPr>
                                              <m:t>,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effectLst/>
                                                  </a:rPr>
                                                  <m:t>cos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d>
                                                  <m:d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𝑡</m:t>
                                                    </m:r>
                                                  </m:e>
                                                </m:d>
                                              </m:e>
                                            </m:func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  <m:acc>
                                  <m:accPr>
                                    <m:chr m:val="̇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acc>
                                <m:d>
                                  <m:dPr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s-PA" sz="1400">
                                        <a:effectLst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PA" sz="11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6827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centrípeta.</a:t>
                          </a:r>
                          <a:endParaRPr lang="es-PA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PA" sz="1400">
                                    <a:effectLst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s-PA" sz="1400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s-PA" sz="1400">
                                        <a:effectLst/>
                                      </a:rPr>
                                      <m:t>𝑡</m:t>
                                    </m:r>
                                    <m:r>
                                      <a:rPr lang="es-PA" sz="1400">
                                        <a:effectLst/>
                                      </a:rPr>
                                      <m:t>)</m:t>
                                    </m:r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PA" sz="1400"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effectLst/>
                                                  </a:rPr>
                                                  <m:t>cos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func>
                                            <m:r>
                                              <a:rPr lang="es-PA" sz="1400">
                                                <a:effectLst/>
                                              </a:rPr>
                                              <m:t>,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effectLst/>
                                                  </a:rPr>
                                                  <m:t>sin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func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  <m:sSup>
                                  <m:sSupPr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dPr>
                                      <m:e>
                                        <m:acc>
                                          <m:accPr>
                                            <m:chr m:val="̇"/>
                                            <m:ctrlPr>
                                              <a:rPr lang="es-PA" sz="1400">
                                                <a:effectLst/>
                                              </a:rPr>
                                            </m:ctrlPr>
                                          </m:acc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s-PA" sz="1400">
                                                    <a:effectLst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𝑖</m:t>
                                                </m:r>
                                              </m:sub>
                                            </m:sSub>
                                          </m:e>
                                        </m:acc>
                                        <m:r>
                                          <a:rPr lang="es-PA" sz="1400">
                                            <a:effectLst/>
                                          </a:rPr>
                                          <m:t>(</m:t>
                                        </m:r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𝑡</m:t>
                                        </m:r>
                                        <m:r>
                                          <a:rPr lang="es-PA" sz="1400">
                                            <a:effectLst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PA" sz="14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PA" sz="11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6827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angular.</a:t>
                          </a:r>
                          <a:endParaRPr lang="es-PA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s-PA" sz="1400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s-PA" sz="1400">
                                        <a:effectLst/>
                                      </a:rPr>
                                      <m:t>𝑡</m:t>
                                    </m:r>
                                    <m:r>
                                      <a:rPr lang="es-PA" sz="1400">
                                        <a:effectLst/>
                                      </a:rPr>
                                      <m:t>)</m:t>
                                    </m:r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PA" sz="1400">
                                                <a:effectLst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s-PA" sz="1400">
                                                <a:effectLst/>
                                              </a:rPr>
                                              <m:t>−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effectLst/>
                                                  </a:rPr>
                                                  <m:t>sin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func>
                                            <m:r>
                                              <a:rPr lang="es-PA" sz="1400">
                                                <a:effectLst/>
                                              </a:rPr>
                                              <m:t>,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s-PA" sz="1400">
                                                    <a:effectLst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s-PA" sz="1400">
                                                    <a:effectLst/>
                                                  </a:rPr>
                                                  <m:t>cos</m:t>
                                                </m:r>
                                              </m:fName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s-PA" sz="1400">
                                                        <a:effectLst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s-PA" sz="1400">
                                                        <a:effectLst/>
                                                      </a:rPr>
                                                      <m:t>𝑖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s-PA" sz="1400">
                                                    <a:effectLst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func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  <m:acc>
                                  <m:accPr>
                                    <m:chr m:val="̈"/>
                                    <m:ctrlPr>
                                      <a:rPr lang="es-PA" sz="1400">
                                        <a:effectLst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s-PA" sz="14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s-PA" sz="1400">
                                            <a:effectLst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acc>
                                <m:r>
                                  <a:rPr lang="es-PA" sz="1400">
                                    <a:effectLst/>
                                  </a:rPr>
                                  <m:t>(</m:t>
                                </m:r>
                                <m:r>
                                  <a:rPr lang="es-PA" sz="1400">
                                    <a:effectLst/>
                                  </a:rPr>
                                  <m:t>𝑡</m:t>
                                </m:r>
                                <m:r>
                                  <a:rPr lang="es-PA" sz="1400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s-PA" sz="11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145990"/>
                  </p:ext>
                </p:extLst>
              </p:nvPr>
            </p:nvGraphicFramePr>
            <p:xfrm>
              <a:off x="180310" y="4269950"/>
              <a:ext cx="4824536" cy="18262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0200"/>
                    <a:gridCol w="3024336"/>
                  </a:tblGrid>
                  <a:tr h="4565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</a:t>
                          </a:r>
                          <a:r>
                            <a:rPr lang="es-PA" sz="1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traslacional</a:t>
                          </a:r>
                          <a:r>
                            <a:rPr lang="es-PA" sz="1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 </a:t>
                          </a:r>
                          <a:endParaRPr lang="es-PA" sz="11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PA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59759" t="-12000" r="-805" b="-321333"/>
                          </a:stretch>
                        </a:blipFill>
                      </a:tcPr>
                    </a:tc>
                  </a:tr>
                  <a:tr h="4565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de coriolis.</a:t>
                          </a:r>
                          <a:endParaRPr lang="es-PA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PA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59759" t="-110526" r="-805" b="-217105"/>
                          </a:stretch>
                        </a:blipFill>
                      </a:tcPr>
                    </a:tc>
                  </a:tr>
                  <a:tr h="4565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centrípeta.</a:t>
                          </a:r>
                          <a:endParaRPr lang="es-PA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PA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59759" t="-213333" r="-805" b="-120000"/>
                          </a:stretch>
                        </a:blipFill>
                      </a:tcPr>
                    </a:tc>
                  </a:tr>
                  <a:tr h="4565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PA" sz="1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Vector de aceleración angular.</a:t>
                          </a:r>
                          <a:endParaRPr lang="es-PA" sz="110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s-PA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59759" t="-313333" r="-805" b="-2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Rectángulo 7"/>
          <p:cNvSpPr/>
          <p:nvPr/>
        </p:nvSpPr>
        <p:spPr>
          <a:xfrm>
            <a:off x="395535" y="609621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P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Consecuentemente solo la magnitud del vector de aceleración </a:t>
            </a:r>
            <a:r>
              <a:rPr lang="es-PA" sz="1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traslacional</a:t>
            </a:r>
            <a:r>
              <a:rPr lang="es-P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y la magnitud del vector de aceleración angular dependen del análisis de aceleración. </a:t>
            </a:r>
            <a:endParaRPr lang="es-PA" sz="1400" dirty="0"/>
          </a:p>
        </p:txBody>
      </p:sp>
      <p:sp>
        <p:nvSpPr>
          <p:cNvPr id="11" name="Rectángulo 10"/>
          <p:cNvSpPr/>
          <p:nvPr/>
        </p:nvSpPr>
        <p:spPr>
          <a:xfrm>
            <a:off x="5163176" y="1489442"/>
            <a:ext cx="379618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Las magnitudes de los otros dos vectores dependen del análisis de velocidad.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163176" y="2042799"/>
            <a:ext cx="379618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Recuerde las unidades en las cuales típicamente se presenta la aceleración: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ángulo 14"/>
              <p:cNvSpPr/>
              <p:nvPr/>
            </p:nvSpPr>
            <p:spPr>
              <a:xfrm>
                <a:off x="6062286" y="2596156"/>
                <a:ext cx="1997968" cy="113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A" sz="1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𝑆𝐼</m:t>
                      </m:r>
                      <m:r>
                        <a:rPr lang="es-PA" sz="1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f>
                        <m:fPr>
                          <m:ctrlPr>
                            <a:rPr lang="es-PA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PA" sz="1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num>
                        <m:den>
                          <m:sSup>
                            <m:sSupPr>
                              <m:ctrlPr>
                                <a:rPr lang="es-PA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PA" sz="1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s-PA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PA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A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𝑆𝑖𝑠𝑡𝑒𝑚𝑎</m:t>
                      </m:r>
                      <m:r>
                        <a:rPr lang="es-PA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PA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𝐼𝑛𝑔𝑙</m:t>
                      </m:r>
                      <m:r>
                        <a:rPr lang="es-PA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es-PA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s-PA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f>
                        <m:fPr>
                          <m:ctrlPr>
                            <a:rPr lang="es-PA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PA" sz="1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ft</m:t>
                          </m:r>
                        </m:num>
                        <m:den>
                          <m:sSup>
                            <m:sSupPr>
                              <m:ctrlPr>
                                <a:rPr lang="es-PA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PA" sz="14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</m:t>
                              </m:r>
                            </m:e>
                            <m:sup>
                              <m:r>
                                <a:rPr lang="es-PA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286" y="2596156"/>
                <a:ext cx="1997968" cy="11304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ángulo 17"/>
          <p:cNvSpPr/>
          <p:nvPr/>
        </p:nvSpPr>
        <p:spPr>
          <a:xfrm>
            <a:off x="5163175" y="3726594"/>
            <a:ext cx="2848600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Análisis analítico de aceleración.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162957" y="4037201"/>
            <a:ext cx="2182008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Ecuaciones de laso cerrado.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5163066" y="4269950"/>
            <a:ext cx="379640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Las ecuaciones para las aceleraciones pueden ser determinadas al diferenciar dos veces con respecto al tiempo las ecuaciones de laso cerrado deducidas durante el análisis de posición.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ángulo 20"/>
              <p:cNvSpPr/>
              <p:nvPr/>
            </p:nvSpPr>
            <p:spPr>
              <a:xfrm>
                <a:off x="6553200" y="5284330"/>
                <a:ext cx="978217" cy="680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s-PA" sz="140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PA" sz="14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PA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A" sz="1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s-PA" sz="1400" b="1" i="1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A" sz="1400" b="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284330"/>
                <a:ext cx="978217" cy="6805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ángulo 21"/>
              <p:cNvSpPr/>
              <p:nvPr/>
            </p:nvSpPr>
            <p:spPr>
              <a:xfrm>
                <a:off x="5986969" y="5964837"/>
                <a:ext cx="2148602" cy="680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A" sz="14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PA" sz="140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PA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s-PA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PA" sz="1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PA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PA" sz="1400" b="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PA" sz="14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acc>
                            <m:accPr>
                              <m:chr m:val="̈"/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PA" sz="14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s-PA" sz="1400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acc>
                        </m:e>
                      </m:nary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A" sz="1400" b="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6969" y="5964837"/>
                <a:ext cx="2148602" cy="6805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52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8" grpId="0"/>
      <p:bldP spid="11" grpId="0"/>
      <p:bldP spid="12" grpId="0"/>
      <p:bldP spid="15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P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aceleración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3</a:t>
            </a:fld>
            <a:endParaRPr lang="es-PA"/>
          </a:p>
        </p:txBody>
      </p:sp>
      <p:sp>
        <p:nvSpPr>
          <p:cNvPr id="18" name="Rectángulo 17"/>
          <p:cNvSpPr/>
          <p:nvPr/>
        </p:nvSpPr>
        <p:spPr>
          <a:xfrm>
            <a:off x="395535" y="1484981"/>
            <a:ext cx="2848600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Análisis analítico de aceleración.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5535" y="1796477"/>
            <a:ext cx="1071127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181475" algn="l"/>
              </a:tabLst>
            </a:pPr>
            <a:r>
              <a:rPr lang="es-P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Por lo tanto: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931098" y="2047724"/>
                <a:ext cx="3510136" cy="1651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es-PA" sz="140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PA" sz="14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PA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̈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  <m:d>
                                    <m:d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d>
                                                <m:d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d>
                                                <m:d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  <m:sSup>
                                <m:sSup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̇"/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  <m:r>
                                            <a:rPr lang="es-PA" sz="140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s-PA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s-PA" sz="1400">
                                                  <a:latin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d>
                                                <m:dPr>
                                                  <m:begChr m:val=""/>
                                                  <m:ctrlP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𝜃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s-PA" sz="14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es-PA" sz="1400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s-PA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e>
                                              </m:d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</m:e>
                              </m:d>
                              <m:acc>
                                <m:accPr>
                                  <m:chr m:val="̈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PA" sz="14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  <m:r>
                        <a:rPr lang="es-PA" sz="1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A" sz="1400" i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98" y="2047724"/>
                <a:ext cx="3510136" cy="1651927"/>
              </a:xfrm>
              <a:prstGeom prst="rect">
                <a:avLst/>
              </a:prstGeom>
              <a:blipFill rotWithShape="0">
                <a:blip r:embed="rId3"/>
                <a:stretch>
                  <a:fillRect r="-11806" b="-70480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395535" y="3731519"/>
                <a:ext cx="3090783" cy="311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4181475" algn="l"/>
                  </a:tabLst>
                </a:pP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Donde </a:t>
                </a:r>
                <a14:m>
                  <m:oMath xmlns:m="http://schemas.openxmlformats.org/officeDocument/2006/math"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es el número total de vectores. 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3731519"/>
                <a:ext cx="3090783" cy="311496"/>
              </a:xfrm>
              <a:prstGeom prst="rect">
                <a:avLst/>
              </a:prstGeom>
              <a:blipFill rotWithShape="0">
                <a:blip r:embed="rId4"/>
                <a:stretch>
                  <a:fillRect l="-592" t="-3922" b="-19608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/>
          <p:cNvSpPr/>
          <p:nvPr/>
        </p:nvSpPr>
        <p:spPr>
          <a:xfrm>
            <a:off x="395535" y="4037201"/>
            <a:ext cx="45720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 igual que en el análisis de posición y de velocidad se pueden definir 5 casos.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395536" y="4587125"/>
                <a:ext cx="4572000" cy="8491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Primer caso: se desconoce la magnitud del vector de aceleración </a:t>
                </a:r>
                <a:r>
                  <a:rPr lang="es-PA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traslacional</a:t>
                </a: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̈"/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y la aceleración angular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̈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acc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correspondientes al vector posición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587125"/>
                <a:ext cx="4572000" cy="849143"/>
              </a:xfrm>
              <a:prstGeom prst="rect">
                <a:avLst/>
              </a:prstGeom>
              <a:blipFill rotWithShape="0">
                <a:blip r:embed="rId5"/>
                <a:stretch>
                  <a:fillRect l="-400" t="-714" r="-400" b="-4286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395535" y="5436268"/>
                <a:ext cx="4572000" cy="10843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Expresiones explicitas para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̈"/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y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acc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pueden ser encontradas al diferenciar con respecto al tiempo las expresiones para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̇"/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que fueron deducidas durante el análisis de velocidad. 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5436268"/>
                <a:ext cx="4572000" cy="1084399"/>
              </a:xfrm>
              <a:prstGeom prst="rect">
                <a:avLst/>
              </a:prstGeom>
              <a:blipFill rotWithShape="0">
                <a:blip r:embed="rId6"/>
                <a:stretch>
                  <a:fillRect l="-400" r="-400" b="-3371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ángulo 15"/>
              <p:cNvSpPr/>
              <p:nvPr/>
            </p:nvSpPr>
            <p:spPr>
              <a:xfrm>
                <a:off x="5418658" y="1485858"/>
                <a:ext cx="3247299" cy="62158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PA" sz="140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PA" sz="140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PA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A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40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4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4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s-PA" sz="14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658" y="1485858"/>
                <a:ext cx="3247299" cy="62158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ángulo 22"/>
              <p:cNvSpPr/>
              <p:nvPr/>
            </p:nvSpPr>
            <p:spPr>
              <a:xfrm>
                <a:off x="5461201" y="2271470"/>
                <a:ext cx="3162211" cy="501356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A" sz="14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4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es-PA" sz="140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4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PA" sz="14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s-PA" sz="1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PA" sz="1400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  <m:r>
                            <a:rPr lang="es-PA" sz="1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PA" sz="1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PA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PA" sz="1400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begChr m:val=""/>
                                  <m:ctrlP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4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s-PA" sz="140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PA" sz="1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23" name="Rectángulo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201" y="2271470"/>
                <a:ext cx="3162211" cy="501356"/>
              </a:xfrm>
              <a:prstGeom prst="rect">
                <a:avLst/>
              </a:prstGeom>
              <a:blipFill rotWithShape="0">
                <a:blip r:embed="rId8"/>
                <a:stretch>
                  <a:fillRect t="-67857" r="-12284" b="-12500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ángulo 23"/>
              <p:cNvSpPr/>
              <p:nvPr/>
            </p:nvSpPr>
            <p:spPr>
              <a:xfrm>
                <a:off x="5163066" y="2787945"/>
                <a:ext cx="3796408" cy="1298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4181475" algn="l"/>
                  </a:tabLst>
                </a:pP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Segundo caso: se desconoce la magnitud del vector de aceleración </a:t>
                </a:r>
                <a:r>
                  <a:rPr lang="es-PA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traslacional</a:t>
                </a: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̈"/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correspondiente al vector posición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y la aceleración angular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correspondiente al vector posición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066" y="2787945"/>
                <a:ext cx="3796408" cy="1298432"/>
              </a:xfrm>
              <a:prstGeom prst="rect">
                <a:avLst/>
              </a:prstGeom>
              <a:blipFill rotWithShape="0">
                <a:blip r:embed="rId9"/>
                <a:stretch>
                  <a:fillRect l="-482" t="-469" r="-482" b="-3286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ángulo 24"/>
          <p:cNvSpPr/>
          <p:nvPr/>
        </p:nvSpPr>
        <p:spPr>
          <a:xfrm>
            <a:off x="5163066" y="4086377"/>
            <a:ext cx="3796408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181475" algn="l"/>
              </a:tabLst>
            </a:pPr>
            <a:r>
              <a:rPr lang="es-P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Similar al caso anterior, simplemente se derivan las ecuaciones deducidas durante el análisis de velocidad.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0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4" grpId="0"/>
      <p:bldP spid="6" grpId="0"/>
      <p:bldP spid="10" grpId="0"/>
      <p:bldP spid="13" grpId="0"/>
      <p:bldP spid="14" grpId="0"/>
      <p:bldP spid="16" grpId="0" animBg="1"/>
      <p:bldP spid="23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P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aceleración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4</a:t>
            </a:fld>
            <a:endParaRPr lang="es-PA"/>
          </a:p>
        </p:txBody>
      </p:sp>
      <p:sp>
        <p:nvSpPr>
          <p:cNvPr id="18" name="Rectángulo 17"/>
          <p:cNvSpPr/>
          <p:nvPr/>
        </p:nvSpPr>
        <p:spPr>
          <a:xfrm>
            <a:off x="395535" y="1484981"/>
            <a:ext cx="2848600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Análisis analítico de aceleración.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95535" y="3544833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al caso anterior, simplemente se derivan las ecuaciones deducidas durante el análisis de velocidad.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395535" y="5247935"/>
                <a:ext cx="4572000" cy="555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PA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Cuarto caso: se desconocen las aceleraciones angulares de dos vectores,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A" sz="1400" i="1"/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s-PA" sz="1400" i="1"/>
                            </m:ctrlPr>
                          </m:accPr>
                          <m:e>
                            <m:r>
                              <a:rPr lang="es-PA" sz="1400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s-PA" sz="1400" i="1"/>
                          <m:t>𝑗</m:t>
                        </m:r>
                      </m:sub>
                    </m:sSub>
                    <m:d>
                      <m:dPr>
                        <m:ctrlPr>
                          <a:rPr lang="es-PA" sz="1400" i="1"/>
                        </m:ctrlPr>
                      </m:dPr>
                      <m:e>
                        <m:r>
                          <a:rPr lang="es-PA" sz="1400" i="1"/>
                          <m:t>𝑡</m:t>
                        </m:r>
                      </m:e>
                    </m:d>
                    <m:r>
                      <a:rPr lang="es-PA" sz="1400" i="1"/>
                      <m:t>,</m:t>
                    </m:r>
                    <m:sSub>
                      <m:sSubPr>
                        <m:ctrlPr>
                          <a:rPr lang="es-PA" sz="1400" i="1"/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s-PA" sz="1400" i="1"/>
                            </m:ctrlPr>
                          </m:accPr>
                          <m:e>
                            <m:r>
                              <a:rPr lang="es-PA" sz="1400" i="1"/>
                              <m:t>𝜃</m:t>
                            </m:r>
                          </m:e>
                        </m:acc>
                      </m:e>
                      <m:sub>
                        <m:r>
                          <a:rPr lang="es-PA" sz="1400" i="1"/>
                          <m:t>𝑘</m:t>
                        </m:r>
                      </m:sub>
                    </m:sSub>
                    <m:d>
                      <m:dPr>
                        <m:ctrlPr>
                          <a:rPr lang="es-PA" sz="1400" i="1"/>
                        </m:ctrlPr>
                      </m:dPr>
                      <m:e>
                        <m:r>
                          <a:rPr lang="es-PA" sz="1400" i="1"/>
                          <m:t>𝑡</m:t>
                        </m:r>
                      </m:e>
                    </m:d>
                  </m:oMath>
                </a14:m>
                <a:r>
                  <a:rPr lang="es-PA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5247935"/>
                <a:ext cx="4572000" cy="555537"/>
              </a:xfrm>
              <a:prstGeom prst="rect">
                <a:avLst/>
              </a:prstGeom>
              <a:blipFill rotWithShape="0">
                <a:blip r:embed="rId3"/>
                <a:stretch>
                  <a:fillRect l="-400" t="-2198" r="-400" b="-6593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62371" y="1785205"/>
                <a:ext cx="5238328" cy="546112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A" sz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s-PA" sz="120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PA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PA" sz="1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A" sz="12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PA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PA" sz="1200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" y="1785205"/>
                <a:ext cx="5238328" cy="546112"/>
              </a:xfrm>
              <a:prstGeom prst="rect">
                <a:avLst/>
              </a:prstGeom>
              <a:blipFill rotWithShape="0">
                <a:blip r:embed="rId4"/>
                <a:stretch>
                  <a:fillRect t="-69231" b="-62637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62371" y="2418799"/>
                <a:ext cx="5256584" cy="546112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A" sz="12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2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es-PA" sz="120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s-PA" sz="1200" i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A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PA" sz="1200" dirty="0"/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" y="2418799"/>
                <a:ext cx="5256584" cy="546112"/>
              </a:xfrm>
              <a:prstGeom prst="rect">
                <a:avLst/>
              </a:prstGeom>
              <a:blipFill rotWithShape="0">
                <a:blip r:embed="rId5"/>
                <a:stretch>
                  <a:fillRect t="-49451" r="-4046" b="-84615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395535" y="2964911"/>
                <a:ext cx="4572000" cy="5840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  <a:tabLst>
                    <a:tab pos="4181475" algn="l"/>
                  </a:tabLst>
                </a:pP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c) Tercer caso: Se desconoce la magnitud de dos vectores de velocidad </a:t>
                </a:r>
                <a:r>
                  <a:rPr lang="es-PA" sz="14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traslacional</a:t>
                </a:r>
                <a:r>
                  <a:rPr lang="es-PA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̈"/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acc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es-PA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̈"/>
                            <m:ctrlPr>
                              <a:rPr lang="es-PA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s-P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acc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s-PA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s-PA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es-P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964911"/>
                <a:ext cx="4572000" cy="584071"/>
              </a:xfrm>
              <a:prstGeom prst="rect">
                <a:avLst/>
              </a:prstGeom>
              <a:blipFill rotWithShape="0">
                <a:blip r:embed="rId6"/>
                <a:stretch>
                  <a:fillRect l="-400" t="-1042" r="-400" b="-7292"/>
                </a:stretch>
              </a:blipFill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ángulo 10"/>
              <p:cNvSpPr/>
              <p:nvPr/>
            </p:nvSpPr>
            <p:spPr>
              <a:xfrm>
                <a:off x="62371" y="4068053"/>
                <a:ext cx="5624484" cy="546112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A" sz="12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2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es-PA" sz="120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s-PA" sz="1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A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PA" sz="1200" dirty="0"/>
              </a:p>
            </p:txBody>
          </p:sp>
        </mc:Choice>
        <mc:Fallback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" y="4068053"/>
                <a:ext cx="5624484" cy="546112"/>
              </a:xfrm>
              <a:prstGeom prst="rect">
                <a:avLst/>
              </a:prstGeom>
              <a:blipFill rotWithShape="0">
                <a:blip r:embed="rId7"/>
                <a:stretch>
                  <a:fillRect t="-27174" b="-56522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62371" y="4701823"/>
                <a:ext cx="5805773" cy="546112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PA" sz="12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PA" sz="120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̈"/>
                                  <m:ctrlPr>
                                    <a:rPr lang="es-PA" sz="120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PA" sz="1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s-PA" sz="1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A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  <m:acc>
                                <m:accPr>
                                  <m:chr m:val="̇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PA" sz="1200" dirty="0"/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" y="4701823"/>
                <a:ext cx="5805773" cy="546112"/>
              </a:xfrm>
              <a:prstGeom prst="rect">
                <a:avLst/>
              </a:prstGeom>
              <a:blipFill rotWithShape="0">
                <a:blip r:embed="rId8"/>
                <a:stretch>
                  <a:fillRect t="-46739" b="-82609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/>
          <p:cNvSpPr/>
          <p:nvPr/>
        </p:nvSpPr>
        <p:spPr>
          <a:xfrm>
            <a:off x="395535" y="5809449"/>
            <a:ext cx="45720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181475" algn="l"/>
              </a:tabLst>
            </a:pPr>
            <a:r>
              <a:rPr lang="es-P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Similar al caso anterior, simplemente se derivan las ecuaciones deducidas durante el análisis de velocidad.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8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5" grpId="0" animBg="1"/>
      <p:bldP spid="7" grpId="0" animBg="1"/>
      <p:bldP spid="8" grpId="0"/>
      <p:bldP spid="11" grpId="0" animBg="1"/>
      <p:bldP spid="12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P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P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aceleración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5811-58D7-496B-93D7-9A349E6C8937}" type="slidenum">
              <a:rPr lang="es-PA" smtClean="0"/>
              <a:t>5</a:t>
            </a:fld>
            <a:endParaRPr lang="es-PA"/>
          </a:p>
        </p:txBody>
      </p:sp>
      <p:sp>
        <p:nvSpPr>
          <p:cNvPr id="18" name="Rectángulo 17"/>
          <p:cNvSpPr/>
          <p:nvPr/>
        </p:nvSpPr>
        <p:spPr>
          <a:xfrm>
            <a:off x="395535" y="1484981"/>
            <a:ext cx="2848600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A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Análisis analítico de aceleración.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89247" y="1757381"/>
                <a:ext cx="4878288" cy="546112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A" sz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s-PA" sz="120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PA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PA" sz="1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A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acc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PA" sz="1200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7" y="1757381"/>
                <a:ext cx="4878288" cy="546112"/>
              </a:xfrm>
              <a:prstGeom prst="rect">
                <a:avLst/>
              </a:prstGeom>
              <a:blipFill rotWithShape="0">
                <a:blip r:embed="rId3"/>
                <a:stretch>
                  <a:fillRect t="-68478" b="-60870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89247" y="2438972"/>
                <a:ext cx="4806280" cy="546112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PA" sz="12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s-PA" sz="120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PA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  <m:sub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s-PA" sz="12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PA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PA" sz="1200" i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PA" sz="12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PA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PA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PA" sz="1200" i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acc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s-PA" sz="12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̇"/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PA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s-PA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PA" sz="1200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PA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r>
                                            <a:rPr lang="es-PA" sz="1200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PA" sz="12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PA" sz="1200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7" y="2438972"/>
                <a:ext cx="4806280" cy="546112"/>
              </a:xfrm>
              <a:prstGeom prst="rect">
                <a:avLst/>
              </a:prstGeom>
              <a:blipFill rotWithShape="0">
                <a:blip r:embed="rId4"/>
                <a:stretch>
                  <a:fillRect t="-68478" b="-60870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395535" y="3015568"/>
            <a:ext cx="4572000" cy="3114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181475" algn="l"/>
              </a:tabLst>
            </a:pPr>
            <a:r>
              <a:rPr lang="es-P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e) Quinto caso: este caso es similar al segundo caso.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95535" y="3327064"/>
            <a:ext cx="4572000" cy="10030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181475" algn="l"/>
              </a:tabLst>
            </a:pPr>
            <a:r>
              <a:rPr lang="es-P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Para más detalles respecto a las formas explicitas resultantes una vez se efectúan las derivaciones respectivas en casa uno de los casos; vea el material de apoyo adjunto a la presentación.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91481" y="4330095"/>
            <a:ext cx="2151551" cy="311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181475" algn="l"/>
              </a:tabLst>
            </a:pPr>
            <a:r>
              <a:rPr lang="es-P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Curvas de aceleración.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91481" y="4641591"/>
            <a:ext cx="4576054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4181475" algn="l"/>
              </a:tabLst>
            </a:pPr>
            <a:r>
              <a:rPr lang="es-PA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partir del diagrama de velocidad vs. tiempo es posible determinar de forma aproximada el diagrama de aceleración vs. tiempo. </a:t>
            </a:r>
            <a:endParaRPr lang="es-P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ángulo 18"/>
              <p:cNvSpPr/>
              <p:nvPr/>
            </p:nvSpPr>
            <p:spPr>
              <a:xfrm>
                <a:off x="2079792" y="5425460"/>
                <a:ext cx="1199431" cy="501356"/>
              </a:xfrm>
              <a:prstGeom prst="rect">
                <a:avLst/>
              </a:prstGeom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s-PA" sz="1400" b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PA" sz="1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s-PA" sz="14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̇"/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PA" sz="1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PA" sz="1400" b="0" i="0">
                          <a:latin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PA" sz="14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A" sz="1400" b="0" i="0">
                              <a:latin typeface="Cambria Math" panose="02040503050406030204" pitchFamily="18" charset="0"/>
                            </a:rPr>
                            <m:t>∆</m:t>
                          </m:r>
                          <m:acc>
                            <m:accPr>
                              <m:chr m:val="̇"/>
                              <m:ctrlPr>
                                <a:rPr lang="es-PA" sz="1400" b="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PA" sz="1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s-PA" sz="1400" b="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PA" sz="1400" b="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PA" sz="1400" dirty="0"/>
              </a:p>
            </p:txBody>
          </p:sp>
        </mc:Choice>
        <mc:Fallback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792" y="5425460"/>
                <a:ext cx="1199431" cy="501356"/>
              </a:xfrm>
              <a:prstGeom prst="rect">
                <a:avLst/>
              </a:prstGeom>
              <a:blipFill rotWithShape="0">
                <a:blip r:embed="rId5"/>
                <a:stretch>
                  <a:fillRect b="-1190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s-P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Imagen 19"/>
          <p:cNvPicPr/>
          <p:nvPr/>
        </p:nvPicPr>
        <p:blipFill rotWithShape="1">
          <a:blip r:embed="rId6"/>
          <a:srcRect l="23959" t="17908" r="5034" b="10149"/>
          <a:stretch/>
        </p:blipFill>
        <p:spPr bwMode="auto">
          <a:xfrm>
            <a:off x="5154564" y="1484981"/>
            <a:ext cx="3895725" cy="22193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/>
          <p:cNvPicPr/>
          <p:nvPr/>
        </p:nvPicPr>
        <p:blipFill rotWithShape="1">
          <a:blip r:embed="rId7"/>
          <a:srcRect l="27083" t="24392" r="5729" b="13236"/>
          <a:stretch/>
        </p:blipFill>
        <p:spPr bwMode="auto">
          <a:xfrm>
            <a:off x="5154564" y="4068303"/>
            <a:ext cx="3686175" cy="1924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355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 animBg="1"/>
      <p:bldP spid="4" grpId="0" animBg="1"/>
      <p:bldP spid="6" grpId="0"/>
      <p:bldP spid="13" grpId="0"/>
      <p:bldP spid="16" grpId="0"/>
      <p:bldP spid="17" grpId="0"/>
      <p:bldP spid="1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</TotalTime>
  <Words>531</Words>
  <Application>Microsoft Office PowerPoint</Application>
  <PresentationFormat>Presentación en pantalla (4:3)</PresentationFormat>
  <Paragraphs>83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Times New Roman</vt:lpstr>
      <vt:lpstr>Tema de Office</vt:lpstr>
      <vt:lpstr>V. Análisis de aceleración </vt:lpstr>
      <vt:lpstr>V. Análisis de aceleración </vt:lpstr>
      <vt:lpstr>V. Análisis de aceleración </vt:lpstr>
      <vt:lpstr>V. Análisis de aceleración </vt:lpstr>
      <vt:lpstr>V. Análisis de aceleración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Arturo Arosemena</dc:creator>
  <cp:lastModifiedBy>Arturo Antonio Arosemena Pitty</cp:lastModifiedBy>
  <cp:revision>150</cp:revision>
  <cp:lastPrinted>2016-04-05T19:06:55Z</cp:lastPrinted>
  <dcterms:created xsi:type="dcterms:W3CDTF">2014-04-04T14:02:17Z</dcterms:created>
  <dcterms:modified xsi:type="dcterms:W3CDTF">2016-04-13T01:14:22Z</dcterms:modified>
</cp:coreProperties>
</file>