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56" r:id="rId3"/>
    <p:sldId id="357" r:id="rId4"/>
    <p:sldId id="358" r:id="rId5"/>
    <p:sldId id="359" r:id="rId6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434" autoAdjust="0"/>
  </p:normalViewPr>
  <p:slideViewPr>
    <p:cSldViewPr>
      <p:cViewPr varScale="1">
        <p:scale>
          <a:sx n="74" d="100"/>
          <a:sy n="74" d="100"/>
        </p:scale>
        <p:origin x="70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FEDCF-88CB-4627-861C-E25B92D08C2D}" type="datetimeFigureOut">
              <a:rPr lang="es-PA" smtClean="0"/>
              <a:t>04/12/2016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PA" smtClean="0"/>
              <a:t>PPT elaborado por Arturo Arosemena.</a:t>
            </a:r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9D83E-4F76-4FDD-A097-82CDD5FA7702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5805747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9A091D-06FC-479B-A31F-A592CB03CFAA}" type="datetimeFigureOut">
              <a:rPr lang="es-PA" smtClean="0"/>
              <a:t>04/12/2016</a:t>
            </a:fld>
            <a:endParaRPr lang="es-PA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A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PA" smtClean="0"/>
              <a:t>PPT elaborado por Arturo Arosemena.</a:t>
            </a:r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CE239-7BF7-43EB-8D25-CD205F431652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3055353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CE239-7BF7-43EB-8D25-CD205F431652}" type="slidenum">
              <a:rPr lang="es-PA" smtClean="0"/>
              <a:t>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A" smtClean="0"/>
              <a:t>PPT elaborado por Arturo Arosemena.</a:t>
            </a:r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315671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CE239-7BF7-43EB-8D25-CD205F431652}" type="slidenum">
              <a:rPr lang="es-PA" smtClean="0"/>
              <a:t>2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A" smtClean="0"/>
              <a:t>PPT elaborado por Arturo Arosemena.</a:t>
            </a:r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372019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CE239-7BF7-43EB-8D25-CD205F431652}" type="slidenum">
              <a:rPr lang="es-PA" smtClean="0"/>
              <a:t>3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A" smtClean="0"/>
              <a:t>PPT elaborado por Arturo Arosemena.</a:t>
            </a:r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6267915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CE239-7BF7-43EB-8D25-CD205F431652}" type="slidenum">
              <a:rPr lang="es-PA" smtClean="0"/>
              <a:t>4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A" smtClean="0"/>
              <a:t>PPT elaborado por Arturo Arosemena.</a:t>
            </a:r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0904048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CE239-7BF7-43EB-8D25-CD205F431652}" type="slidenum">
              <a:rPr lang="es-PA" smtClean="0"/>
              <a:t>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A" smtClean="0"/>
              <a:t>PPT elaborado por Arturo Arosemena.</a:t>
            </a:r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664138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3B895-FA65-4CBF-AD2E-DF5112503E2D}" type="datetime1">
              <a:rPr lang="es-PA" smtClean="0"/>
              <a:t>04/12/2016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A" smtClean="0"/>
              <a:t>PPT elaborado por Arturo Arosemena</a:t>
            </a:r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5811-58D7-496B-93D7-9A349E6C8937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76947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981C2-89B9-4FB4-8FEC-D145A9352749}" type="datetime1">
              <a:rPr lang="es-PA" smtClean="0"/>
              <a:t>04/12/2016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A" smtClean="0"/>
              <a:t>PPT elaborado por Arturo Arosemena</a:t>
            </a:r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5811-58D7-496B-93D7-9A349E6C8937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504832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6BA3-D728-4397-BD45-FA5FC995C75B}" type="datetime1">
              <a:rPr lang="es-PA" smtClean="0"/>
              <a:t>04/12/2016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A" smtClean="0"/>
              <a:t>PPT elaborado por Arturo Arosemena</a:t>
            </a:r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5811-58D7-496B-93D7-9A349E6C8937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313857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75238-2687-4ACB-8D9F-28D7AC810400}" type="datetime1">
              <a:rPr lang="es-PA" smtClean="0"/>
              <a:t>04/12/2016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A" smtClean="0"/>
              <a:t>PPT elaborado por Arturo Arosemena</a:t>
            </a:r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5811-58D7-496B-93D7-9A349E6C8937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784356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A004-4253-42E7-846C-8DBD4E52D4CC}" type="datetime1">
              <a:rPr lang="es-PA" smtClean="0"/>
              <a:t>04/12/2016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A" smtClean="0"/>
              <a:t>PPT elaborado por Arturo Arosemena</a:t>
            </a:r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5811-58D7-496B-93D7-9A349E6C8937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15783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550AE-4A42-4097-863A-FE5340D38E74}" type="datetime1">
              <a:rPr lang="es-PA" smtClean="0"/>
              <a:t>04/12/2016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A" smtClean="0"/>
              <a:t>PPT elaborado por Arturo Arosemena</a:t>
            </a:r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5811-58D7-496B-93D7-9A349E6C8937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836473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67768-7017-42F0-BFF8-513395832F06}" type="datetime1">
              <a:rPr lang="es-PA" smtClean="0"/>
              <a:t>04/12/2016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A" smtClean="0"/>
              <a:t>PPT elaborado por Arturo Arosemena</a:t>
            </a:r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5811-58D7-496B-93D7-9A349E6C8937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238310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102-FA9F-464B-9F5F-2607438C361B}" type="datetime1">
              <a:rPr lang="es-PA" smtClean="0"/>
              <a:t>04/12/2016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A" smtClean="0"/>
              <a:t>PPT elaborado por Arturo Arosemena</a:t>
            </a:r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5811-58D7-496B-93D7-9A349E6C8937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859762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FD87-476A-47F5-8F68-9045C19AD8F9}" type="datetime1">
              <a:rPr lang="es-PA" smtClean="0"/>
              <a:t>04/12/2016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A" smtClean="0"/>
              <a:t>PPT elaborado por Arturo Arosemena</a:t>
            </a:r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5811-58D7-496B-93D7-9A349E6C8937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963996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B09-32F6-4123-816E-3AAF17B9E91D}" type="datetime1">
              <a:rPr lang="es-PA" smtClean="0"/>
              <a:t>04/12/2016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A" smtClean="0"/>
              <a:t>PPT elaborado por Arturo Arosemena</a:t>
            </a:r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5811-58D7-496B-93D7-9A349E6C8937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230437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C24B-2E77-4771-B9F3-A9A504E7B569}" type="datetime1">
              <a:rPr lang="es-PA" smtClean="0"/>
              <a:t>04/12/2016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A" smtClean="0"/>
              <a:t>PPT elaborado por Arturo Arosemena</a:t>
            </a:r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5811-58D7-496B-93D7-9A349E6C8937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920633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FC186-109D-4BBF-A3BA-4F15DB03D3CC}" type="datetime1">
              <a:rPr lang="es-PA" smtClean="0"/>
              <a:t>04/12/2016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PA" smtClean="0"/>
              <a:t>PPT elaborado por Arturo Arosemena</a:t>
            </a:r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35811-58D7-496B-93D7-9A349E6C8937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66316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rmAutofit/>
          </a:bodyPr>
          <a:lstStyle/>
          <a:p>
            <a:r>
              <a:rPr lang="es-P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s-P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P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Análisis de aceleración</a:t>
            </a:r>
            <a:r>
              <a:rPr lang="es-PA" dirty="0" smtClean="0"/>
              <a:t/>
            </a:r>
            <a:br>
              <a:rPr lang="es-PA" dirty="0" smtClean="0"/>
            </a:br>
            <a:endParaRPr lang="es-PA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57200" y="1484784"/>
            <a:ext cx="4547647" cy="1522619"/>
          </a:xfr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just"/>
            <a:r>
              <a:rPr lang="es-PA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Objetivos:</a:t>
            </a:r>
            <a:endParaRPr lang="es-PA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PA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Definir que es aceleración.</a:t>
            </a:r>
          </a:p>
          <a:p>
            <a:pPr algn="just"/>
            <a:r>
              <a:rPr lang="es-PA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Usar el método de ecuaciones de lazo </a:t>
            </a:r>
            <a:r>
              <a:rPr lang="es-PA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errado </a:t>
            </a:r>
            <a:r>
              <a:rPr lang="es-PA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analíticamente hacer el análisis de aceleración.</a:t>
            </a:r>
          </a:p>
          <a:p>
            <a:pPr algn="just"/>
            <a:r>
              <a:rPr lang="es-PA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Comprender como se construye la curva de aceleración a partir de la curva de velocidad del ciclo completo de un mecanismo. </a:t>
            </a:r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PA" smtClean="0"/>
              <a:t>PPT elaborado por Arturo Arosemena</a:t>
            </a:r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5811-58D7-496B-93D7-9A349E6C8937}" type="slidenum">
              <a:rPr lang="es-PA" smtClean="0"/>
              <a:t>1</a:t>
            </a:fld>
            <a:endParaRPr lang="es-PA"/>
          </a:p>
        </p:txBody>
      </p:sp>
      <p:sp>
        <p:nvSpPr>
          <p:cNvPr id="5" name="Rectángulo 4"/>
          <p:cNvSpPr/>
          <p:nvPr/>
        </p:nvSpPr>
        <p:spPr>
          <a:xfrm>
            <a:off x="395536" y="3025050"/>
            <a:ext cx="1308115" cy="3114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PA" sz="1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 Aceleración.</a:t>
            </a:r>
            <a:endParaRPr lang="es-P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95535" y="3315843"/>
            <a:ext cx="4609311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PA" sz="1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 </a:t>
            </a:r>
            <a:r>
              <a:rPr lang="es-PA" sz="14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aceleración</a:t>
            </a:r>
            <a:r>
              <a:rPr lang="es-PA" sz="1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es la derivada del vector velocidad con respecto al tiempo.</a:t>
            </a:r>
            <a:endParaRPr lang="es-P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ángulo 12"/>
              <p:cNvSpPr/>
              <p:nvPr/>
            </p:nvSpPr>
            <p:spPr>
              <a:xfrm>
                <a:off x="395534" y="3869200"/>
                <a:ext cx="4609311" cy="783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PA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Sea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PA" sz="1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PA" sz="1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𝒓</m:t>
                        </m:r>
                      </m:e>
                      <m:sub>
                        <m:r>
                          <a:rPr lang="es-PA" sz="1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  <m:r>
                      <a:rPr lang="es-PA" sz="1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s-PA" sz="1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𝒕</m:t>
                    </m:r>
                    <m:r>
                      <a:rPr lang="es-PA" sz="1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s-PA" sz="1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el vector posición de un determinado punto en un plano, la aceleración de dicho punto estaría dada por la segunda derivada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PA" sz="1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PA" sz="1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𝒓</m:t>
                        </m:r>
                      </m:e>
                      <m:sub>
                        <m:r>
                          <a:rPr lang="es-PA" sz="1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  <m:r>
                      <a:rPr lang="es-PA" sz="1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s-PA" sz="1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𝒕</m:t>
                    </m:r>
                    <m:r>
                      <a:rPr lang="es-PA" sz="1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s-PA" sz="1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 con respecto al tiempo. </a:t>
                </a:r>
                <a:endParaRPr lang="es-PA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Rectángu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4" y="3869200"/>
                <a:ext cx="4609311" cy="783869"/>
              </a:xfrm>
              <a:prstGeom prst="rect">
                <a:avLst/>
              </a:prstGeom>
              <a:blipFill rotWithShape="0">
                <a:blip r:embed="rId3"/>
                <a:stretch>
                  <a:fillRect l="-397" t="-1563" r="-397" b="-5469"/>
                </a:stretch>
              </a:blipFill>
            </p:spPr>
            <p:txBody>
              <a:bodyPr/>
              <a:lstStyle/>
              <a:p>
                <a:r>
                  <a:rPr lang="es-P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ángulo 13"/>
              <p:cNvSpPr/>
              <p:nvPr/>
            </p:nvSpPr>
            <p:spPr>
              <a:xfrm>
                <a:off x="1299445" y="4653069"/>
                <a:ext cx="286315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PA" sz="1400" b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PA" sz="1400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s-PA" sz="1400" b="1" i="1"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d>
                        <m:dPr>
                          <m:ctrlPr>
                            <a:rPr lang="es-PA" sz="1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PA" sz="14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s-PA" sz="1400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s-PA" sz="14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ctrlPr>
                                <a:rPr lang="es-PA" sz="14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PA" sz="14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PA" sz="1400" b="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s-PA" sz="1400" b="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s-PA" sz="1400" b="0" i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PA" sz="1400" b="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sSup>
                        <m:sSupPr>
                          <m:ctrlPr>
                            <a:rPr lang="es-PA" sz="1400" b="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PA" sz="14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s-PA" sz="1400" b="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PA" sz="1400" b="0" i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begChr m:val=""/>
                                      <m:ctrlPr>
                                        <a:rPr lang="es-PA" sz="14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PA" sz="1400" b="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PA" sz="1400" b="0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PA" sz="1400" b="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s-PA" sz="1400" b="0" i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PA" sz="1400" b="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PA" sz="1400" b="0" i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func>
                                <m:funcPr>
                                  <m:ctrlPr>
                                    <a:rPr lang="es-PA" sz="1400" b="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PA" sz="1400" b="0" i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begChr m:val=""/>
                                      <m:ctrlPr>
                                        <a:rPr lang="es-PA" sz="14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PA" sz="1400" b="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PA" sz="1400" b="0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PA" sz="1400" b="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s-PA" sz="1400" b="0" i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PA" sz="1400" b="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s-PA" sz="1400" b="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s-PA" sz="1400" dirty="0"/>
              </a:p>
            </p:txBody>
          </p:sp>
        </mc:Choice>
        <mc:Fallback>
          <p:sp>
            <p:nvSpPr>
              <p:cNvPr id="14" name="Rectángu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9445" y="4653069"/>
                <a:ext cx="2863155" cy="307777"/>
              </a:xfrm>
              <a:prstGeom prst="rect">
                <a:avLst/>
              </a:prstGeom>
              <a:blipFill rotWithShape="0">
                <a:blip r:embed="rId4"/>
                <a:stretch>
                  <a:fillRect t="-100000" r="-7021" b="-158824"/>
                </a:stretch>
              </a:blipFill>
            </p:spPr>
            <p:txBody>
              <a:bodyPr/>
              <a:lstStyle/>
              <a:p>
                <a:r>
                  <a:rPr lang="es-P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ángulo 15"/>
              <p:cNvSpPr/>
              <p:nvPr/>
            </p:nvSpPr>
            <p:spPr>
              <a:xfrm>
                <a:off x="1146846" y="4960846"/>
                <a:ext cx="3168352" cy="9649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s-PA" sz="1400" b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s-PA" sz="1400" b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PA" sz="1400" b="1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s-PA" sz="1400" b="1" i="1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</m:e>
                      </m:acc>
                      <m:r>
                        <a:rPr lang="es-PA" sz="1400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PA" sz="1400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PA" sz="1400" b="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PA" sz="1400" b="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PA" sz="14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s-PA" sz="14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PA" sz="14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PA" sz="1400" b="1" i="1"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s-PA" sz="1400" b="1" i="1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s-PA" sz="1400" b="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PA" sz="1400" b="0" i="1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s-PA" sz="1400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PA" sz="1400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PA" sz="1400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PA" sz="1400" b="0" i="1">
                              <a:latin typeface="Cambria Math" panose="02040503050406030204" pitchFamily="18" charset="0"/>
                            </a:rPr>
                            <m:t>𝑑</m:t>
                          </m:r>
                          <m:d>
                            <m:dPr>
                              <m:ctrlPr>
                                <a:rPr lang="es-PA" sz="14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̇"/>
                                  <m:ctrlPr>
                                    <a:rPr lang="es-PA" sz="1400" b="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s-PA" sz="14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400" b="1" i="1">
                                          <a:latin typeface="Cambria Math" panose="02040503050406030204" pitchFamily="18" charset="0"/>
                                        </a:rPr>
                                        <m:t>𝒓</m:t>
                                      </m:r>
                                    </m:e>
                                    <m:sub>
                                      <m:r>
                                        <a:rPr lang="es-PA" sz="1400" b="1" i="1"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d>
                        </m:num>
                        <m:den>
                          <m:r>
                            <a:rPr lang="es-PA" sz="1400" b="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PA" sz="1400" b="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PA" sz="1400" b="0" i="0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s-PA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ctrlPr>
                                <a:rPr lang="es-PA" sz="14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̈"/>
                                  <m:ctrlPr>
                                    <a:rPr lang="es-PA" sz="1400" b="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s-PA" sz="14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400" b="0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s-PA" sz="1400" b="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es-PA" sz="1400" b="0" i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PA" sz="1400" b="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s-PA" sz="14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PA" sz="1400" b="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PA" sz="1400" b="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s-PA" sz="14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PA" sz="1400" b="0" i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begChr m:val=""/>
                                          <m:ctrlPr>
                                            <a:rPr lang="es-PA" sz="1400" b="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PA" sz="1400" b="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400" b="0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400" b="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s-PA" sz="1400" b="0" i="0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a:rPr lang="es-PA" sz="1400" b="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e>
                                  </m:func>
                                  <m:r>
                                    <a:rPr lang="es-PA" sz="1400" b="0" i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func>
                                    <m:funcPr>
                                      <m:ctrlPr>
                                        <a:rPr lang="es-PA" sz="14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PA" sz="1400" b="0" i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d>
                                        <m:dPr>
                                          <m:begChr m:val=""/>
                                          <m:ctrlPr>
                                            <a:rPr lang="es-PA" sz="1400" b="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PA" sz="1400" b="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400" b="0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400" b="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s-PA" sz="1400" b="0" i="0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a:rPr lang="es-PA" sz="1400" b="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s-PA" sz="1400" b="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e>
                      </m:d>
                      <m:r>
                        <a:rPr lang="es-PA" sz="1400" b="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PA" sz="1400" b="0" i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begChr m:val="|"/>
                          <m:endChr m:val="|"/>
                          <m:ctrlPr>
                            <a:rPr lang="es-PA" sz="14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̇"/>
                              <m:ctrlPr>
                                <a:rPr lang="es-PA" sz="1400" b="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s-PA" sz="14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PA" sz="1400" b="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s-PA" sz="1400" b="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acc>
                          <m:d>
                            <m:dPr>
                              <m:ctrlPr>
                                <a:rPr lang="es-PA" sz="14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PA" sz="1400" b="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s-PA" sz="14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PA" sz="1400" b="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PA" sz="1400" b="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PA" sz="1400" b="0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unc>
                                    <m:funcPr>
                                      <m:ctrlPr>
                                        <a:rPr lang="es-PA" sz="14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PA" sz="1400" b="0" i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sSub>
                                        <m:sSubPr>
                                          <m:ctrlPr>
                                            <a:rPr lang="es-PA" sz="1400" b="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PA" sz="1400" b="0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PA" sz="1400" b="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s-PA" sz="1400" b="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PA" sz="1400" b="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e>
                                  </m:func>
                                  <m:r>
                                    <a:rPr lang="es-PA" sz="1400" b="0" i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func>
                                    <m:funcPr>
                                      <m:ctrlPr>
                                        <a:rPr lang="es-PA" sz="14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PA" sz="1400" b="0" i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sSub>
                                        <m:sSubPr>
                                          <m:ctrlPr>
                                            <a:rPr lang="es-PA" sz="1400" b="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PA" sz="1400" b="0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PA" sz="1400" b="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s-PA" sz="1400" b="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PA" sz="1400" b="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s-PA" sz="1400" b="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e>
                      </m:d>
                      <m:acc>
                        <m:accPr>
                          <m:chr m:val="̇"/>
                          <m:ctrlPr>
                            <a:rPr lang="es-PA" sz="1400" b="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s-PA" sz="14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PA" sz="1400" b="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s-PA" sz="1400" b="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acc>
                      <m:d>
                        <m:dPr>
                          <m:ctrlPr>
                            <a:rPr lang="es-PA" sz="14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PA" sz="1400" b="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s-PA" sz="1400" dirty="0"/>
              </a:p>
            </p:txBody>
          </p:sp>
        </mc:Choice>
        <mc:Fallback>
          <p:sp>
            <p:nvSpPr>
              <p:cNvPr id="16" name="Rectángulo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6846" y="4960846"/>
                <a:ext cx="3168352" cy="964944"/>
              </a:xfrm>
              <a:prstGeom prst="rect">
                <a:avLst/>
              </a:prstGeom>
              <a:blipFill rotWithShape="0">
                <a:blip r:embed="rId5"/>
                <a:stretch>
                  <a:fillRect b="-28481"/>
                </a:stretch>
              </a:blipFill>
            </p:spPr>
            <p:txBody>
              <a:bodyPr/>
              <a:lstStyle/>
              <a:p>
                <a:r>
                  <a:rPr lang="es-P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ángulo 24"/>
              <p:cNvSpPr/>
              <p:nvPr/>
            </p:nvSpPr>
            <p:spPr>
              <a:xfrm>
                <a:off x="5533235" y="1484784"/>
                <a:ext cx="3061193" cy="6827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PA" sz="140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|"/>
                          <m:endChr m:val="|"/>
                          <m:ctrlPr>
                            <a:rPr lang="es-PA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ctrlPr>
                                <a:rPr lang="es-PA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s-PA" sz="140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PA" sz="1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s-PA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PA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PA" sz="140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begChr m:val=""/>
                                          <m:ctrlP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s-PA" sz="1400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e>
                                  </m:func>
                                  <m:r>
                                    <a:rPr lang="es-PA" sz="140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func>
                                    <m:funcPr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PA" sz="140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d>
                                        <m:dPr>
                                          <m:begChr m:val=""/>
                                          <m:ctrlP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s-PA" sz="1400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s-PA" sz="14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e>
                      </m:d>
                      <m:sSup>
                        <m:sSupPr>
                          <m:ctrlPr>
                            <a:rPr lang="es-PA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PA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̇"/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acc>
                                  <m:r>
                                    <a:rPr lang="es-PA" sz="140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s-PA" sz="14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PA" sz="140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|"/>
                          <m:endChr m:val="|"/>
                          <m:ctrlPr>
                            <a:rPr lang="es-PA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ctrlPr>
                                <a:rPr lang="es-PA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s-PA" sz="140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PA" sz="1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s-PA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PA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PA" sz="140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unc>
                                    <m:funcPr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PA" sz="140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d>
                                        <m:dPr>
                                          <m:begChr m:val=""/>
                                          <m:ctrlP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s-PA" sz="1400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e>
                                  </m:func>
                                  <m:r>
                                    <a:rPr lang="es-PA" sz="140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func>
                                    <m:funcPr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PA" sz="140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begChr m:val=""/>
                                          <m:ctrlP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s-PA" sz="1400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s-PA" sz="14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e>
                      </m:d>
                      <m:acc>
                        <m:accPr>
                          <m:chr m:val="̈"/>
                          <m:ctrlPr>
                            <a:rPr lang="es-PA" sz="1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s-PA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PA" sz="14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s-PA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acc>
                      <m:r>
                        <a:rPr lang="es-PA" sz="140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PA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PA" sz="1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PA" sz="1400" dirty="0"/>
              </a:p>
            </p:txBody>
          </p:sp>
        </mc:Choice>
        <mc:Fallback>
          <p:sp>
            <p:nvSpPr>
              <p:cNvPr id="25" name="Rectángulo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3235" y="1484784"/>
                <a:ext cx="3061193" cy="682751"/>
              </a:xfrm>
              <a:prstGeom prst="rect">
                <a:avLst/>
              </a:prstGeom>
              <a:blipFill rotWithShape="0">
                <a:blip r:embed="rId6"/>
                <a:stretch>
                  <a:fillRect t="-54464" r="-12550" b="-71429"/>
                </a:stretch>
              </a:blipFill>
            </p:spPr>
            <p:txBody>
              <a:bodyPr/>
              <a:lstStyle/>
              <a:p>
                <a:r>
                  <a:rPr lang="es-P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ángulo 25"/>
              <p:cNvSpPr/>
              <p:nvPr/>
            </p:nvSpPr>
            <p:spPr>
              <a:xfrm>
                <a:off x="5163176" y="2161829"/>
                <a:ext cx="3570336" cy="3191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PA" sz="1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Donde </a:t>
                </a:r>
                <a14:m>
                  <m:oMath xmlns:m="http://schemas.openxmlformats.org/officeDocument/2006/math">
                    <m:acc>
                      <m:accPr>
                        <m:chr m:val="̈"/>
                        <m:ctrlPr>
                          <a:rPr lang="es-PA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s-PA" sz="1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PA" sz="1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s-PA" sz="1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s-PA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s-PA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s-PA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s-PA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representa la aceleración angular. </a:t>
                </a:r>
                <a:endParaRPr lang="es-PA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6" name="Rectángulo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3176" y="2161829"/>
                <a:ext cx="3570336" cy="319190"/>
              </a:xfrm>
              <a:prstGeom prst="rect">
                <a:avLst/>
              </a:prstGeom>
              <a:blipFill rotWithShape="0">
                <a:blip r:embed="rId7"/>
                <a:stretch>
                  <a:fillRect l="-512" t="-1923" b="-17308"/>
                </a:stretch>
              </a:blipFill>
            </p:spPr>
            <p:txBody>
              <a:bodyPr/>
              <a:lstStyle/>
              <a:p>
                <a:r>
                  <a:rPr lang="es-P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tángulo 26"/>
              <p:cNvSpPr/>
              <p:nvPr/>
            </p:nvSpPr>
            <p:spPr>
              <a:xfrm>
                <a:off x="5169084" y="2481267"/>
                <a:ext cx="3711116" cy="5533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PA" sz="1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Re escribiendo la expresión anterior en términos de las direcciones del vector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PA" sz="1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PA" sz="1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𝒓</m:t>
                        </m:r>
                      </m:e>
                      <m:sub>
                        <m:r>
                          <a:rPr lang="es-PA" sz="1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  <m:d>
                      <m:dPr>
                        <m:ctrlPr>
                          <a:rPr lang="es-PA" sz="1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PA" sz="1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</m:oMath>
                </a14:m>
                <a:r>
                  <a:rPr lang="es-PA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</a:t>
                </a:r>
                <a:endParaRPr lang="es-PA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7" name="Rectángulo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9084" y="2481267"/>
                <a:ext cx="3711116" cy="553357"/>
              </a:xfrm>
              <a:prstGeom prst="rect">
                <a:avLst/>
              </a:prstGeom>
              <a:blipFill rotWithShape="0">
                <a:blip r:embed="rId8"/>
                <a:stretch>
                  <a:fillRect l="-493" t="-2198" r="-493" b="-8791"/>
                </a:stretch>
              </a:blipFill>
            </p:spPr>
            <p:txBody>
              <a:bodyPr/>
              <a:lstStyle/>
              <a:p>
                <a:r>
                  <a:rPr lang="es-P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ángulo 28"/>
              <p:cNvSpPr/>
              <p:nvPr/>
            </p:nvSpPr>
            <p:spPr>
              <a:xfrm>
                <a:off x="5084010" y="3007403"/>
                <a:ext cx="3875355" cy="19432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s-PA" sz="1400" b="1" i="1">
                              <a:latin typeface="Cambria Math" panose="02040503050406030204" pitchFamily="18" charset="0"/>
                            </a:rPr>
                          </m:ctrlPr>
                        </m:eqArrPr>
                        <m:e>
                          <m:acc>
                            <m:accPr>
                              <m:chr m:val="̈"/>
                              <m:ctrlPr>
                                <a:rPr lang="es-PA" sz="14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s-PA" sz="14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PA" sz="1400" b="1" i="1"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s-PA" sz="1400" b="1" i="1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</m:e>
                          </m:acc>
                          <m:r>
                            <a:rPr lang="es-PA" sz="140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s-PA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"/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̈"/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acc>
                                  <m:r>
                                    <a:rPr lang="es-PA" sz="140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es-PA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unc>
                                        <m:funcPr>
                                          <m:ctrlP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s-PA" sz="1400">
                                              <a:latin typeface="Cambria Math" panose="02040503050406030204" pitchFamily="18" charset="0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begChr m:val=""/>
                                              <m:ctrlP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𝜃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s-PA" sz="1400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e>
                                          </m:d>
                                        </m:e>
                                      </m:func>
                                      <m:r>
                                        <a:rPr lang="es-PA" sz="140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func>
                                        <m:funcPr>
                                          <m:ctrlP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s-PA" sz="1400">
                                              <a:latin typeface="Cambria Math" panose="02040503050406030204" pitchFamily="18" charset="0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begChr m:val=""/>
                                              <m:ctrlP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𝜃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s-PA" sz="1400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e>
                                          </m:d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</m:e>
                          </m:d>
                          <m:r>
                            <a:rPr lang="es-PA" sz="140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  <m:e>
                          <m:eqArr>
                            <m:eqArrPr>
                              <m:ctrlPr>
                                <a:rPr lang="es-PA" sz="14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s-PA" sz="14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̇"/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acc>
                                  <m:d>
                                    <m:dPr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d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unc>
                                            <m:funcPr>
                                              <m:ctrlP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s-PA" sz="1400">
                                                  <a:latin typeface="Cambria Math" panose="02040503050406030204" pitchFamily="18" charset="0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𝜃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𝑖</m:t>
                                                      </m:r>
                                                    </m:sub>
                                                  </m:sSub>
                                                  <m:d>
                                                    <m:dPr>
                                                      <m:ctrlP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𝑡</m:t>
                                                      </m:r>
                                                    </m:e>
                                                  </m:d>
                                                  <m:r>
                                                    <a:rPr lang="es-PA" sz="1400">
                                                      <a:latin typeface="Cambria Math" panose="02040503050406030204" pitchFamily="18" charset="0"/>
                                                    </a:rPr>
                                                    <m:t>+</m:t>
                                                  </m:r>
                                                  <m:f>
                                                    <m:fPr>
                                                      <m:ctrlP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fPr>
                                                    <m:num>
                                                      <m: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𝜋</m:t>
                                                      </m:r>
                                                    </m:num>
                                                    <m:den>
                                                      <m:r>
                                                        <a:rPr lang="es-PA" sz="140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</m:den>
                                                  </m:f>
                                                </m:e>
                                              </m:d>
                                            </m:e>
                                          </m:func>
                                          <m:r>
                                            <a:rPr lang="es-PA" sz="140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s-PA" sz="1400">
                                                  <a:latin typeface="Cambria Math" panose="02040503050406030204" pitchFamily="18" charset="0"/>
                                                </a:rPr>
                                                <m:t>sin</m:t>
                                              </m:r>
                                            </m:fName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𝜃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𝑖</m:t>
                                                      </m:r>
                                                    </m:sub>
                                                  </m:sSub>
                                                  <m:d>
                                                    <m:dPr>
                                                      <m:ctrlP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𝑡</m:t>
                                                      </m:r>
                                                    </m:e>
                                                  </m:d>
                                                  <m:r>
                                                    <a:rPr lang="es-PA" sz="1400">
                                                      <a:latin typeface="Cambria Math" panose="02040503050406030204" pitchFamily="18" charset="0"/>
                                                    </a:rPr>
                                                    <m:t>+</m:t>
                                                  </m:r>
                                                  <m:f>
                                                    <m:fPr>
                                                      <m:ctrlP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fPr>
                                                    <m:num>
                                                      <m: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𝜋</m:t>
                                                      </m:r>
                                                    </m:num>
                                                    <m:den>
                                                      <m:r>
                                                        <a:rPr lang="es-PA" sz="140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2</m:t>
                                                      </m:r>
                                                    </m:den>
                                                  </m:f>
                                                </m:e>
                                              </m:d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sup>
                                  </m:sSup>
                                </m:e>
                              </m:d>
                              <m:acc>
                                <m:accPr>
                                  <m:chr m:val="̇"/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acc>
                              <m:d>
                                <m:dPr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s-PA" sz="140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e>
                            <m:e>
                              <m:eqArr>
                                <m:eqArrPr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d>
                                        <m:dPr>
                                          <m:begChr m:val=""/>
                                          <m:ctrlP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s-PA" sz="1400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e>
                                  </m:d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func>
                                                <m:funcPr>
                                                  <m:ctrlP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funcPr>
                                                <m:fName>
                                                  <m:r>
                                                    <m:rPr>
                                                      <m:sty m:val="p"/>
                                                    </m:rPr>
                                                    <a:rPr lang="es-PA" sz="1400">
                                                      <a:latin typeface="Cambria Math" panose="02040503050406030204" pitchFamily="18" charset="0"/>
                                                    </a:rPr>
                                                    <m:t>cos</m:t>
                                                  </m:r>
                                                </m:fName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sSub>
                                                        <m:sSubPr>
                                                          <m:ctrlPr>
                                                            <a:rPr lang="es-PA" sz="140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es-PA" sz="140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𝜃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es-PA" sz="140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𝑖</m:t>
                                                          </m:r>
                                                        </m:sub>
                                                      </m:sSub>
                                                      <m:d>
                                                        <m:dPr>
                                                          <m:ctrlPr>
                                                            <a:rPr lang="es-PA" sz="140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dPr>
                                                        <m:e>
                                                          <m:r>
                                                            <a:rPr lang="es-PA" sz="140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𝑡</m:t>
                                                          </m:r>
                                                        </m:e>
                                                      </m:d>
                                                      <m:r>
                                                        <a:rPr lang="es-PA" sz="140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+</m:t>
                                                      </m:r>
                                                      <m: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𝜋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</m:func>
                                              <m:r>
                                                <a:rPr lang="es-PA" sz="1400"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func>
                                                <m:funcPr>
                                                  <m:ctrlP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funcPr>
                                                <m:fName>
                                                  <m:r>
                                                    <m:rPr>
                                                      <m:sty m:val="p"/>
                                                    </m:rPr>
                                                    <a:rPr lang="es-PA" sz="1400">
                                                      <a:latin typeface="Cambria Math" panose="02040503050406030204" pitchFamily="18" charset="0"/>
                                                    </a:rPr>
                                                    <m:t>sin</m:t>
                                                  </m:r>
                                                </m:fName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sSub>
                                                        <m:sSubPr>
                                                          <m:ctrlPr>
                                                            <a:rPr lang="es-PA" sz="140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es-PA" sz="140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𝜃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es-PA" sz="140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𝑖</m:t>
                                                          </m:r>
                                                        </m:sub>
                                                      </m:sSub>
                                                      <m:d>
                                                        <m:dPr>
                                                          <m:ctrlPr>
                                                            <a:rPr lang="es-PA" sz="140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dPr>
                                                        <m:e>
                                                          <m:r>
                                                            <a:rPr lang="es-PA" sz="140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𝑡</m:t>
                                                          </m:r>
                                                        </m:e>
                                                      </m:d>
                                                      <m:r>
                                                        <a:rPr lang="es-PA" sz="140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+</m:t>
                                                      </m:r>
                                                      <m: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𝜋</m:t>
                                                      </m:r>
                                                    </m:e>
                                                  </m:d>
                                                </m:e>
                                              </m:func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sup>
                                      </m:sSup>
                                    </m:e>
                                  </m:d>
                                  <m:sSup>
                                    <m:sSupPr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d>
                                            <m:dPr>
                                              <m:begChr m:val=""/>
                                              <m:ctrlP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acc>
                                                <m:accPr>
                                                  <m:chr m:val="̇"/>
                                                  <m:ctrlP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𝜃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𝑖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acc>
                                              <m:r>
                                                <a:rPr lang="es-PA" sz="1400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e>
                                          </m:d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PA" sz="140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PA" sz="140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e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d>
                                        <m:dPr>
                                          <m:begChr m:val=""/>
                                          <m:ctrlP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s-PA" sz="1400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e>
                                  </m:d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func>
                                                <m:funcPr>
                                                  <m:ctrlP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funcPr>
                                                <m:fName>
                                                  <m:r>
                                                    <m:rPr>
                                                      <m:sty m:val="p"/>
                                                    </m:rPr>
                                                    <a:rPr lang="es-PA" sz="1400">
                                                      <a:latin typeface="Cambria Math" panose="02040503050406030204" pitchFamily="18" charset="0"/>
                                                    </a:rPr>
                                                    <m:t>cos</m:t>
                                                  </m:r>
                                                </m:fName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sSub>
                                                        <m:sSubPr>
                                                          <m:ctrlPr>
                                                            <a:rPr lang="es-PA" sz="140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es-PA" sz="140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𝜃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es-PA" sz="140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𝑖</m:t>
                                                          </m:r>
                                                        </m:sub>
                                                      </m:sSub>
                                                      <m:d>
                                                        <m:dPr>
                                                          <m:ctrlPr>
                                                            <a:rPr lang="es-PA" sz="140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dPr>
                                                        <m:e>
                                                          <m:r>
                                                            <a:rPr lang="es-PA" sz="140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𝑡</m:t>
                                                          </m:r>
                                                        </m:e>
                                                      </m:d>
                                                      <m:r>
                                                        <a:rPr lang="es-PA" sz="140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+</m:t>
                                                      </m:r>
                                                      <m:f>
                                                        <m:fPr>
                                                          <m:ctrlPr>
                                                            <a:rPr lang="es-PA" sz="140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fPr>
                                                        <m:num>
                                                          <m:r>
                                                            <a:rPr lang="es-PA" sz="140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𝜋</m:t>
                                                          </m:r>
                                                        </m:num>
                                                        <m:den>
                                                          <m:r>
                                                            <a:rPr lang="es-PA" sz="1400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2</m:t>
                                                          </m:r>
                                                        </m:den>
                                                      </m:f>
                                                    </m:e>
                                                  </m:d>
                                                </m:e>
                                              </m:func>
                                              <m:r>
                                                <a:rPr lang="es-PA" sz="1400"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func>
                                                <m:funcPr>
                                                  <m:ctrlP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funcPr>
                                                <m:fName>
                                                  <m:r>
                                                    <m:rPr>
                                                      <m:sty m:val="p"/>
                                                    </m:rPr>
                                                    <a:rPr lang="es-PA" sz="1400">
                                                      <a:latin typeface="Cambria Math" panose="02040503050406030204" pitchFamily="18" charset="0"/>
                                                    </a:rPr>
                                                    <m:t>sin</m:t>
                                                  </m:r>
                                                </m:fName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sSub>
                                                        <m:sSubPr>
                                                          <m:ctrlPr>
                                                            <a:rPr lang="es-PA" sz="140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es-PA" sz="140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𝜃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es-PA" sz="140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𝑖</m:t>
                                                          </m:r>
                                                        </m:sub>
                                                      </m:sSub>
                                                      <m:d>
                                                        <m:dPr>
                                                          <m:ctrlPr>
                                                            <a:rPr lang="es-PA" sz="140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dPr>
                                                        <m:e>
                                                          <m:r>
                                                            <a:rPr lang="es-PA" sz="140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𝑡</m:t>
                                                          </m:r>
                                                        </m:e>
                                                      </m:d>
                                                      <m:r>
                                                        <a:rPr lang="es-PA" sz="1400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+</m:t>
                                                      </m:r>
                                                      <m:f>
                                                        <m:fPr>
                                                          <m:ctrlPr>
                                                            <a:rPr lang="es-PA" sz="140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fPr>
                                                        <m:num>
                                                          <m:r>
                                                            <a:rPr lang="es-PA" sz="1400" i="1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𝜋</m:t>
                                                          </m:r>
                                                        </m:num>
                                                        <m:den>
                                                          <m:r>
                                                            <a:rPr lang="es-PA" sz="1400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2</m:t>
                                                          </m:r>
                                                        </m:den>
                                                      </m:f>
                                                    </m:e>
                                                  </m:d>
                                                </m:e>
                                              </m:func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sup>
                                      </m:sSup>
                                    </m:e>
                                  </m:d>
                                  <m:acc>
                                    <m:accPr>
                                      <m:chr m:val="̈"/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acc>
                                  <m:r>
                                    <a:rPr lang="es-PA" sz="140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eqArr>
                            </m:e>
                          </m:eqArr>
                        </m:e>
                      </m:eqArr>
                    </m:oMath>
                  </m:oMathPara>
                </a14:m>
                <a:endParaRPr lang="es-PA" sz="1400" dirty="0"/>
              </a:p>
            </p:txBody>
          </p:sp>
        </mc:Choice>
        <mc:Fallback>
          <p:sp>
            <p:nvSpPr>
              <p:cNvPr id="29" name="Rectángulo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4010" y="3007403"/>
                <a:ext cx="3875355" cy="1943289"/>
              </a:xfrm>
              <a:prstGeom prst="rect">
                <a:avLst/>
              </a:prstGeom>
              <a:blipFill rotWithShape="0">
                <a:blip r:embed="rId9"/>
                <a:stretch>
                  <a:fillRect r="-3302"/>
                </a:stretch>
              </a:blipFill>
            </p:spPr>
            <p:txBody>
              <a:bodyPr/>
              <a:lstStyle/>
              <a:p>
                <a:r>
                  <a:rPr lang="es-P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Imagen 29"/>
          <p:cNvPicPr/>
          <p:nvPr/>
        </p:nvPicPr>
        <p:blipFill rotWithShape="1">
          <a:blip r:embed="rId10"/>
          <a:srcRect l="13194" t="37052" r="41319" b="10766"/>
          <a:stretch/>
        </p:blipFill>
        <p:spPr bwMode="auto">
          <a:xfrm>
            <a:off x="5773912" y="4967193"/>
            <a:ext cx="2495550" cy="16097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2292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3" grpId="0"/>
      <p:bldP spid="14" grpId="0"/>
      <p:bldP spid="16" grpId="0"/>
      <p:bldP spid="25" grpId="0"/>
      <p:bldP spid="26" grpId="0"/>
      <p:bldP spid="27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rmAutofit/>
          </a:bodyPr>
          <a:lstStyle/>
          <a:p>
            <a:r>
              <a:rPr lang="es-P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s-P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P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Análisis de aceleración</a:t>
            </a:r>
            <a:r>
              <a:rPr lang="es-PA" dirty="0" smtClean="0"/>
              <a:t/>
            </a:r>
            <a:br>
              <a:rPr lang="es-PA" dirty="0" smtClean="0"/>
            </a:br>
            <a:endParaRPr lang="es-PA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5811-58D7-496B-93D7-9A349E6C8937}" type="slidenum">
              <a:rPr lang="es-PA" smtClean="0"/>
              <a:t>2</a:t>
            </a:fld>
            <a:endParaRPr lang="es-PA"/>
          </a:p>
        </p:txBody>
      </p:sp>
      <p:sp>
        <p:nvSpPr>
          <p:cNvPr id="5" name="Rectángulo 4"/>
          <p:cNvSpPr/>
          <p:nvPr/>
        </p:nvSpPr>
        <p:spPr>
          <a:xfrm>
            <a:off x="457200" y="1484784"/>
            <a:ext cx="1308115" cy="3114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PA" sz="1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 Aceleración.</a:t>
            </a:r>
            <a:endParaRPr lang="es-P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0" name="Imagen 29"/>
          <p:cNvPicPr/>
          <p:nvPr/>
        </p:nvPicPr>
        <p:blipFill rotWithShape="1">
          <a:blip r:embed="rId3"/>
          <a:srcRect l="13194" t="37052" r="41319" b="10766"/>
          <a:stretch/>
        </p:blipFill>
        <p:spPr bwMode="auto">
          <a:xfrm>
            <a:off x="899592" y="1841620"/>
            <a:ext cx="2495550" cy="16097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ángulo 16"/>
              <p:cNvSpPr/>
              <p:nvPr/>
            </p:nvSpPr>
            <p:spPr>
              <a:xfrm>
                <a:off x="395535" y="3315843"/>
                <a:ext cx="4609311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PA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 la imagen anterior se puede apreciar que dos de los cuatro términos que constituyen la aceleración se encuentran en dirección perpendicular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PA" sz="1400" b="1" i="1"/>
                        </m:ctrlPr>
                      </m:sSubPr>
                      <m:e>
                        <m:r>
                          <a:rPr lang="es-PA" sz="1400" b="1" i="1"/>
                          <m:t>𝒓</m:t>
                        </m:r>
                      </m:e>
                      <m:sub>
                        <m:r>
                          <a:rPr lang="es-PA" sz="1400" b="1" i="1"/>
                          <m:t>𝒊</m:t>
                        </m:r>
                      </m:sub>
                    </m:sSub>
                    <m:r>
                      <a:rPr lang="es-PA" sz="1400" b="1" i="1"/>
                      <m:t>(</m:t>
                    </m:r>
                    <m:r>
                      <a:rPr lang="es-PA" sz="1400" b="1" i="1"/>
                      <m:t>𝒕</m:t>
                    </m:r>
                    <m:r>
                      <a:rPr lang="es-PA" sz="1400" b="1" i="1"/>
                      <m:t>)</m:t>
                    </m:r>
                  </m:oMath>
                </a14:m>
                <a:r>
                  <a:rPr lang="es-PA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 dos se encuentran en dirección paralela a dicho vector posición. </a:t>
                </a:r>
              </a:p>
            </p:txBody>
          </p:sp>
        </mc:Choice>
        <mc:Fallback>
          <p:sp>
            <p:nvSpPr>
              <p:cNvPr id="17" name="Rectángulo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5" y="3315843"/>
                <a:ext cx="4609311" cy="954107"/>
              </a:xfrm>
              <a:prstGeom prst="rect">
                <a:avLst/>
              </a:prstGeom>
              <a:blipFill rotWithShape="0">
                <a:blip r:embed="rId4"/>
                <a:stretch>
                  <a:fillRect l="-397" t="-1282" r="-397" b="-5769"/>
                </a:stretch>
              </a:blipFill>
            </p:spPr>
            <p:txBody>
              <a:bodyPr/>
              <a:lstStyle/>
              <a:p>
                <a:r>
                  <a:rPr lang="es-P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a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56145990"/>
                  </p:ext>
                </p:extLst>
              </p:nvPr>
            </p:nvGraphicFramePr>
            <p:xfrm>
              <a:off x="180310" y="4269950"/>
              <a:ext cx="4824536" cy="182626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800200"/>
                    <a:gridCol w="3024336"/>
                  </a:tblGrid>
                  <a:tr h="413206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PA" sz="1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Vector de aceleración </a:t>
                          </a:r>
                          <a:r>
                            <a:rPr lang="es-PA" sz="14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traslacional</a:t>
                          </a:r>
                          <a:r>
                            <a:rPr lang="es-PA" sz="1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. </a:t>
                          </a:r>
                          <a:endParaRPr lang="es-PA" sz="11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s-PA" sz="14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</a:rPr>
                                    </m:ctrlPr>
                                  </m:dPr>
                                  <m:e>
                                    <m:acc>
                                      <m:accPr>
                                        <m:chr m:val="̈"/>
                                        <m:ctrlPr>
                                          <a:rPr lang="es-PA" sz="14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</a:rPr>
                                        </m:ctrlPr>
                                      </m:accPr>
                                      <m:e>
                                        <m:sSub>
                                          <m:sSubPr>
                                            <m:ctrlPr>
                                              <a:rPr lang="es-PA" sz="1400">
                                                <a:solidFill>
                                                  <a:schemeClr val="tx1"/>
                                                </a:solidFill>
                                                <a:effectLst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s-PA" sz="1400">
                                                <a:solidFill>
                                                  <a:schemeClr val="tx1"/>
                                                </a:solidFill>
                                                <a:effectLst/>
                                              </a:rPr>
                                              <m:t>𝑟</m:t>
                                            </m:r>
                                          </m:e>
                                          <m:sub>
                                            <m:r>
                                              <a:rPr lang="es-PA" sz="1400">
                                                <a:solidFill>
                                                  <a:schemeClr val="tx1"/>
                                                </a:solidFill>
                                                <a:effectLst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e>
                                    </m:acc>
                                    <m:r>
                                      <a:rPr lang="es-PA" sz="1400">
                                        <a:solidFill>
                                          <a:schemeClr val="tx1"/>
                                        </a:solidFill>
                                        <a:effectLst/>
                                      </a:rPr>
                                      <m:t>(</m:t>
                                    </m:r>
                                    <m:r>
                                      <a:rPr lang="es-PA" sz="1400">
                                        <a:solidFill>
                                          <a:schemeClr val="tx1"/>
                                        </a:solidFill>
                                        <a:effectLst/>
                                      </a:rPr>
                                      <m:t>𝑡</m:t>
                                    </m:r>
                                    <m:r>
                                      <a:rPr lang="es-PA" sz="1400">
                                        <a:solidFill>
                                          <a:schemeClr val="tx1"/>
                                        </a:solidFill>
                                        <a:effectLst/>
                                      </a:rPr>
                                      <m:t>)</m:t>
                                    </m:r>
                                  </m:e>
                                </m:d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s-PA" sz="1400">
                                        <a:solidFill>
                                          <a:schemeClr val="tx1"/>
                                        </a:solidFill>
                                        <a:effectLst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s-PA" sz="14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s-PA" sz="1400">
                                                <a:solidFill>
                                                  <a:schemeClr val="tx1"/>
                                                </a:solidFill>
                                                <a:effectLst/>
                                              </a:rPr>
                                            </m:ctrlPr>
                                          </m:dPr>
                                          <m:e>
                                            <m:func>
                                              <m:funcPr>
                                                <m:ctrlPr>
                                                  <a:rPr lang="es-PA" sz="1400">
                                                    <a:solidFill>
                                                      <a:schemeClr val="tx1"/>
                                                    </a:solidFill>
                                                    <a:effectLst/>
                                                  </a:rPr>
                                                </m:ctrlPr>
                                              </m:funcPr>
                                              <m:fName>
                                                <m:r>
                                                  <m:rPr>
                                                    <m:sty m:val="p"/>
                                                  </m:rPr>
                                                  <a:rPr lang="es-PA" sz="1400">
                                                    <a:solidFill>
                                                      <a:schemeClr val="tx1"/>
                                                    </a:solidFill>
                                                    <a:effectLst/>
                                                  </a:rPr>
                                                  <m:t>cos</m:t>
                                                </m:r>
                                              </m:fName>
                                              <m:e>
                                                <m:sSub>
                                                  <m:sSubPr>
                                                    <m:ctrlPr>
                                                      <a:rPr lang="es-PA" sz="1400">
                                                        <a:solidFill>
                                                          <a:schemeClr val="tx1"/>
                                                        </a:solidFill>
                                                        <a:effectLst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s-PA" sz="1400">
                                                        <a:solidFill>
                                                          <a:schemeClr val="tx1"/>
                                                        </a:solidFill>
                                                        <a:effectLst/>
                                                      </a:rPr>
                                                      <m:t>𝜃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s-PA" sz="1400">
                                                        <a:solidFill>
                                                          <a:schemeClr val="tx1"/>
                                                        </a:solidFill>
                                                        <a:effectLst/>
                                                      </a:rPr>
                                                      <m:t>𝑖</m:t>
                                                    </m:r>
                                                  </m:sub>
                                                </m:sSub>
                                                <m:r>
                                                  <a:rPr lang="es-PA" sz="1400">
                                                    <a:solidFill>
                                                      <a:schemeClr val="tx1"/>
                                                    </a:solidFill>
                                                    <a:effectLst/>
                                                  </a:rPr>
                                                  <m:t>(</m:t>
                                                </m:r>
                                                <m:r>
                                                  <a:rPr lang="es-PA" sz="1400">
                                                    <a:solidFill>
                                                      <a:schemeClr val="tx1"/>
                                                    </a:solidFill>
                                                    <a:effectLst/>
                                                  </a:rPr>
                                                  <m:t>𝑡</m:t>
                                                </m:r>
                                                <m:r>
                                                  <a:rPr lang="es-PA" sz="1400">
                                                    <a:solidFill>
                                                      <a:schemeClr val="tx1"/>
                                                    </a:solidFill>
                                                    <a:effectLst/>
                                                  </a:rPr>
                                                  <m:t>)</m:t>
                                                </m:r>
                                              </m:e>
                                            </m:func>
                                            <m:r>
                                              <a:rPr lang="es-PA" sz="1400">
                                                <a:solidFill>
                                                  <a:schemeClr val="tx1"/>
                                                </a:solidFill>
                                                <a:effectLst/>
                                              </a:rPr>
                                              <m:t>,</m:t>
                                            </m:r>
                                            <m:func>
                                              <m:funcPr>
                                                <m:ctrlPr>
                                                  <a:rPr lang="es-PA" sz="1400">
                                                    <a:solidFill>
                                                      <a:schemeClr val="tx1"/>
                                                    </a:solidFill>
                                                    <a:effectLst/>
                                                  </a:rPr>
                                                </m:ctrlPr>
                                              </m:funcPr>
                                              <m:fName>
                                                <m:r>
                                                  <m:rPr>
                                                    <m:sty m:val="p"/>
                                                  </m:rPr>
                                                  <a:rPr lang="es-PA" sz="1400">
                                                    <a:solidFill>
                                                      <a:schemeClr val="tx1"/>
                                                    </a:solidFill>
                                                    <a:effectLst/>
                                                  </a:rPr>
                                                  <m:t>sin</m:t>
                                                </m:r>
                                              </m:fName>
                                              <m:e>
                                                <m:sSub>
                                                  <m:sSubPr>
                                                    <m:ctrlPr>
                                                      <a:rPr lang="es-PA" sz="1400">
                                                        <a:solidFill>
                                                          <a:schemeClr val="tx1"/>
                                                        </a:solidFill>
                                                        <a:effectLst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s-PA" sz="1400">
                                                        <a:solidFill>
                                                          <a:schemeClr val="tx1"/>
                                                        </a:solidFill>
                                                        <a:effectLst/>
                                                      </a:rPr>
                                                      <m:t>𝜃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s-PA" sz="1400">
                                                        <a:solidFill>
                                                          <a:schemeClr val="tx1"/>
                                                        </a:solidFill>
                                                        <a:effectLst/>
                                                      </a:rPr>
                                                      <m:t>𝑖</m:t>
                                                    </m:r>
                                                  </m:sub>
                                                </m:sSub>
                                                <m:r>
                                                  <a:rPr lang="es-PA" sz="1400">
                                                    <a:solidFill>
                                                      <a:schemeClr val="tx1"/>
                                                    </a:solidFill>
                                                    <a:effectLst/>
                                                  </a:rPr>
                                                  <m:t>(</m:t>
                                                </m:r>
                                                <m:r>
                                                  <a:rPr lang="es-PA" sz="1400">
                                                    <a:solidFill>
                                                      <a:schemeClr val="tx1"/>
                                                    </a:solidFill>
                                                    <a:effectLst/>
                                                  </a:rPr>
                                                  <m:t>𝑡</m:t>
                                                </m:r>
                                                <m:r>
                                                  <a:rPr lang="es-PA" sz="1400">
                                                    <a:solidFill>
                                                      <a:schemeClr val="tx1"/>
                                                    </a:solidFill>
                                                    <a:effectLst/>
                                                  </a:rPr>
                                                  <m:t>)</m:t>
                                                </m:r>
                                              </m:e>
                                            </m:func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s-PA" sz="14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</a:rPr>
                                          <m:t>𝑇</m:t>
                                        </m:r>
                                      </m:sup>
                                    </m:sSup>
                                  </m:e>
                                </m:d>
                              </m:oMath>
                            </m:oMathPara>
                          </a14:m>
                          <a:endParaRPr lang="es-PA" sz="11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rgbClr val="E9EDF4"/>
                        </a:solidFill>
                      </a:tcPr>
                    </a:tc>
                  </a:tr>
                  <a:tr h="16827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PA" sz="1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Vector de aceleración de coriolis.</a:t>
                          </a:r>
                          <a:endParaRPr lang="es-PA" sz="11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PA" sz="1400">
                                    <a:effectLst/>
                                  </a:rPr>
                                  <m:t>2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s-PA" sz="1400">
                                        <a:effectLst/>
                                      </a:rPr>
                                    </m:ctrlPr>
                                  </m:dPr>
                                  <m:e>
                                    <m:acc>
                                      <m:accPr>
                                        <m:chr m:val="̇"/>
                                        <m:ctrlPr>
                                          <a:rPr lang="es-PA" sz="1400">
                                            <a:effectLst/>
                                          </a:rPr>
                                        </m:ctrlPr>
                                      </m:accPr>
                                      <m:e>
                                        <m:sSub>
                                          <m:sSubPr>
                                            <m:ctrlPr>
                                              <a:rPr lang="es-PA" sz="1400">
                                                <a:effectLst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s-PA" sz="1400">
                                                <a:effectLst/>
                                              </a:rPr>
                                              <m:t>𝑟</m:t>
                                            </m:r>
                                          </m:e>
                                          <m:sub>
                                            <m:r>
                                              <a:rPr lang="es-PA" sz="1400">
                                                <a:effectLst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e>
                                    </m:acc>
                                    <m:d>
                                      <m:dPr>
                                        <m:ctrlPr>
                                          <a:rPr lang="es-PA" sz="1400">
                                            <a:effectLst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PA" sz="1400">
                                            <a:effectLst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</m:e>
                                </m:d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s-PA" sz="1400">
                                        <a:effectLst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s-PA" sz="1400">
                                            <a:effectLst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s-PA" sz="1400">
                                                <a:effectLst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s-PA" sz="1400">
                                                <a:effectLst/>
                                              </a:rPr>
                                              <m:t>−</m:t>
                                            </m:r>
                                            <m:func>
                                              <m:funcPr>
                                                <m:ctrlPr>
                                                  <a:rPr lang="es-PA" sz="1400">
                                                    <a:effectLst/>
                                                  </a:rPr>
                                                </m:ctrlPr>
                                              </m:funcPr>
                                              <m:fName>
                                                <m:r>
                                                  <m:rPr>
                                                    <m:sty m:val="p"/>
                                                  </m:rPr>
                                                  <a:rPr lang="es-PA" sz="1400">
                                                    <a:effectLst/>
                                                  </a:rPr>
                                                  <m:t>sin</m:t>
                                                </m:r>
                                              </m:fName>
                                              <m:e>
                                                <m:sSub>
                                                  <m:sSubPr>
                                                    <m:ctrlPr>
                                                      <a:rPr lang="es-PA" sz="1400">
                                                        <a:effectLst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s-PA" sz="1400">
                                                        <a:effectLst/>
                                                      </a:rPr>
                                                      <m:t>𝜃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s-PA" sz="1400">
                                                        <a:effectLst/>
                                                      </a:rPr>
                                                      <m:t>𝑖</m:t>
                                                    </m:r>
                                                  </m:sub>
                                                </m:sSub>
                                                <m:d>
                                                  <m:dPr>
                                                    <m:ctrlPr>
                                                      <a:rPr lang="es-PA" sz="1400">
                                                        <a:effectLst/>
                                                      </a:rPr>
                                                    </m:ctrlPr>
                                                  </m:dPr>
                                                  <m:e>
                                                    <m:r>
                                                      <a:rPr lang="es-PA" sz="1400">
                                                        <a:effectLst/>
                                                      </a:rPr>
                                                      <m:t>𝑡</m:t>
                                                    </m:r>
                                                  </m:e>
                                                </m:d>
                                              </m:e>
                                            </m:func>
                                            <m:r>
                                              <a:rPr lang="es-PA" sz="1400">
                                                <a:effectLst/>
                                              </a:rPr>
                                              <m:t>,</m:t>
                                            </m:r>
                                            <m:func>
                                              <m:funcPr>
                                                <m:ctrlPr>
                                                  <a:rPr lang="es-PA" sz="1400">
                                                    <a:effectLst/>
                                                  </a:rPr>
                                                </m:ctrlPr>
                                              </m:funcPr>
                                              <m:fName>
                                                <m:r>
                                                  <m:rPr>
                                                    <m:sty m:val="p"/>
                                                  </m:rPr>
                                                  <a:rPr lang="es-PA" sz="1400">
                                                    <a:effectLst/>
                                                  </a:rPr>
                                                  <m:t>cos</m:t>
                                                </m:r>
                                              </m:fName>
                                              <m:e>
                                                <m:sSub>
                                                  <m:sSubPr>
                                                    <m:ctrlPr>
                                                      <a:rPr lang="es-PA" sz="1400">
                                                        <a:effectLst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s-PA" sz="1400">
                                                        <a:effectLst/>
                                                      </a:rPr>
                                                      <m:t>𝜃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s-PA" sz="1400">
                                                        <a:effectLst/>
                                                      </a:rPr>
                                                      <m:t>𝑖</m:t>
                                                    </m:r>
                                                  </m:sub>
                                                </m:sSub>
                                                <m:d>
                                                  <m:dPr>
                                                    <m:ctrlPr>
                                                      <a:rPr lang="es-PA" sz="1400">
                                                        <a:effectLst/>
                                                      </a:rPr>
                                                    </m:ctrlPr>
                                                  </m:dPr>
                                                  <m:e>
                                                    <m:r>
                                                      <a:rPr lang="es-PA" sz="1400">
                                                        <a:effectLst/>
                                                      </a:rPr>
                                                      <m:t>𝑡</m:t>
                                                    </m:r>
                                                  </m:e>
                                                </m:d>
                                              </m:e>
                                            </m:func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s-PA" sz="1400">
                                            <a:effectLst/>
                                          </a:rPr>
                                          <m:t>𝑇</m:t>
                                        </m:r>
                                      </m:sup>
                                    </m:sSup>
                                  </m:e>
                                </m:d>
                                <m:acc>
                                  <m:accPr>
                                    <m:chr m:val="̇"/>
                                    <m:ctrlPr>
                                      <a:rPr lang="es-PA" sz="1400">
                                        <a:effectLst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s-PA" sz="1400">
                                            <a:effectLst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PA" sz="1400">
                                            <a:effectLst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s-PA" sz="1400">
                                            <a:effectLst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acc>
                                <m:d>
                                  <m:dPr>
                                    <m:ctrlPr>
                                      <a:rPr lang="es-PA" sz="14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s-PA" sz="1400">
                                        <a:effectLst/>
                                      </a:rPr>
                                      <m:t>𝑡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s-PA" sz="11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16827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PA" sz="1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Vector de aceleración centrípeta.</a:t>
                          </a:r>
                          <a:endParaRPr lang="es-PA" sz="11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PA" sz="1400">
                                    <a:effectLst/>
                                  </a:rPr>
                                  <m:t>−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s-PA" sz="1400">
                                        <a:effectLst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s-PA" sz="1400">
                                            <a:effectLst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PA" sz="1400">
                                            <a:effectLst/>
                                          </a:rPr>
                                          <m:t>𝑟</m:t>
                                        </m:r>
                                      </m:e>
                                      <m:sub>
                                        <m:r>
                                          <a:rPr lang="es-PA" sz="1400">
                                            <a:effectLst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s-PA" sz="1400">
                                        <a:effectLst/>
                                      </a:rPr>
                                      <m:t>(</m:t>
                                    </m:r>
                                    <m:r>
                                      <a:rPr lang="es-PA" sz="1400">
                                        <a:effectLst/>
                                      </a:rPr>
                                      <m:t>𝑡</m:t>
                                    </m:r>
                                    <m:r>
                                      <a:rPr lang="es-PA" sz="1400">
                                        <a:effectLst/>
                                      </a:rPr>
                                      <m:t>)</m:t>
                                    </m:r>
                                  </m:e>
                                </m:d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s-PA" sz="1400">
                                        <a:effectLst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s-PA" sz="1400">
                                            <a:effectLst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s-PA" sz="1400">
                                                <a:effectLst/>
                                              </a:rPr>
                                            </m:ctrlPr>
                                          </m:dPr>
                                          <m:e>
                                            <m:func>
                                              <m:funcPr>
                                                <m:ctrlPr>
                                                  <a:rPr lang="es-PA" sz="1400">
                                                    <a:effectLst/>
                                                  </a:rPr>
                                                </m:ctrlPr>
                                              </m:funcPr>
                                              <m:fName>
                                                <m:r>
                                                  <m:rPr>
                                                    <m:sty m:val="p"/>
                                                  </m:rPr>
                                                  <a:rPr lang="es-PA" sz="1400">
                                                    <a:effectLst/>
                                                  </a:rPr>
                                                  <m:t>cos</m:t>
                                                </m:r>
                                              </m:fName>
                                              <m:e>
                                                <m:sSub>
                                                  <m:sSubPr>
                                                    <m:ctrlPr>
                                                      <a:rPr lang="es-PA" sz="1400">
                                                        <a:effectLst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s-PA" sz="1400">
                                                        <a:effectLst/>
                                                      </a:rPr>
                                                      <m:t>𝜃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s-PA" sz="1400">
                                                        <a:effectLst/>
                                                      </a:rPr>
                                                      <m:t>𝑖</m:t>
                                                    </m:r>
                                                  </m:sub>
                                                </m:sSub>
                                                <m:r>
                                                  <a:rPr lang="es-PA" sz="1400">
                                                    <a:effectLst/>
                                                  </a:rPr>
                                                  <m:t>(</m:t>
                                                </m:r>
                                                <m:r>
                                                  <a:rPr lang="es-PA" sz="1400">
                                                    <a:effectLst/>
                                                  </a:rPr>
                                                  <m:t>𝑡</m:t>
                                                </m:r>
                                                <m:r>
                                                  <a:rPr lang="es-PA" sz="1400">
                                                    <a:effectLst/>
                                                  </a:rPr>
                                                  <m:t>)</m:t>
                                                </m:r>
                                              </m:e>
                                            </m:func>
                                            <m:r>
                                              <a:rPr lang="es-PA" sz="1400">
                                                <a:effectLst/>
                                              </a:rPr>
                                              <m:t>,</m:t>
                                            </m:r>
                                            <m:func>
                                              <m:funcPr>
                                                <m:ctrlPr>
                                                  <a:rPr lang="es-PA" sz="1400">
                                                    <a:effectLst/>
                                                  </a:rPr>
                                                </m:ctrlPr>
                                              </m:funcPr>
                                              <m:fName>
                                                <m:r>
                                                  <m:rPr>
                                                    <m:sty m:val="p"/>
                                                  </m:rPr>
                                                  <a:rPr lang="es-PA" sz="1400">
                                                    <a:effectLst/>
                                                  </a:rPr>
                                                  <m:t>sin</m:t>
                                                </m:r>
                                              </m:fName>
                                              <m:e>
                                                <m:sSub>
                                                  <m:sSubPr>
                                                    <m:ctrlPr>
                                                      <a:rPr lang="es-PA" sz="1400">
                                                        <a:effectLst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s-PA" sz="1400">
                                                        <a:effectLst/>
                                                      </a:rPr>
                                                      <m:t>𝜃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s-PA" sz="1400">
                                                        <a:effectLst/>
                                                      </a:rPr>
                                                      <m:t>𝑖</m:t>
                                                    </m:r>
                                                  </m:sub>
                                                </m:sSub>
                                                <m:r>
                                                  <a:rPr lang="es-PA" sz="1400">
                                                    <a:effectLst/>
                                                  </a:rPr>
                                                  <m:t>(</m:t>
                                                </m:r>
                                                <m:r>
                                                  <a:rPr lang="es-PA" sz="1400">
                                                    <a:effectLst/>
                                                  </a:rPr>
                                                  <m:t>𝑡</m:t>
                                                </m:r>
                                                <m:r>
                                                  <a:rPr lang="es-PA" sz="1400">
                                                    <a:effectLst/>
                                                  </a:rPr>
                                                  <m:t>)</m:t>
                                                </m:r>
                                              </m:e>
                                            </m:func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s-PA" sz="1400">
                                            <a:effectLst/>
                                          </a:rPr>
                                          <m:t>𝑇</m:t>
                                        </m:r>
                                      </m:sup>
                                    </m:sSup>
                                  </m:e>
                                </m:d>
                                <m:sSup>
                                  <m:sSupPr>
                                    <m:ctrlPr>
                                      <a:rPr lang="es-PA" sz="1400">
                                        <a:effectLst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s-PA" sz="1400">
                                            <a:effectLst/>
                                          </a:rPr>
                                        </m:ctrlPr>
                                      </m:dPr>
                                      <m:e>
                                        <m:acc>
                                          <m:accPr>
                                            <m:chr m:val="̇"/>
                                            <m:ctrlPr>
                                              <a:rPr lang="es-PA" sz="1400">
                                                <a:effectLst/>
                                              </a:rPr>
                                            </m:ctrlPr>
                                          </m:acc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s-PA" sz="1400">
                                                    <a:effectLst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s-PA" sz="1400">
                                                    <a:effectLst/>
                                                  </a:rPr>
                                                  <m:t>𝜃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s-PA" sz="1400">
                                                    <a:effectLst/>
                                                  </a:rPr>
                                                  <m:t>𝑖</m:t>
                                                </m:r>
                                              </m:sub>
                                            </m:sSub>
                                          </m:e>
                                        </m:acc>
                                        <m:r>
                                          <a:rPr lang="es-PA" sz="1400">
                                            <a:effectLst/>
                                          </a:rPr>
                                          <m:t>(</m:t>
                                        </m:r>
                                        <m:r>
                                          <a:rPr lang="es-PA" sz="1400">
                                            <a:effectLst/>
                                          </a:rPr>
                                          <m:t>𝑡</m:t>
                                        </m:r>
                                        <m:r>
                                          <a:rPr lang="es-PA" sz="1400">
                                            <a:effectLst/>
                                          </a:rPr>
                                          <m:t>)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s-PA" sz="1400">
                                        <a:effectLst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PA" sz="11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16827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PA" sz="1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Vector de aceleración angular.</a:t>
                          </a:r>
                          <a:endParaRPr lang="es-PA" sz="11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s-PA" sz="1400">
                                        <a:effectLst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s-PA" sz="1400">
                                            <a:effectLst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PA" sz="1400">
                                            <a:effectLst/>
                                          </a:rPr>
                                          <m:t>𝑟</m:t>
                                        </m:r>
                                      </m:e>
                                      <m:sub>
                                        <m:r>
                                          <a:rPr lang="es-PA" sz="1400">
                                            <a:effectLst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s-PA" sz="1400">
                                        <a:effectLst/>
                                      </a:rPr>
                                      <m:t>(</m:t>
                                    </m:r>
                                    <m:r>
                                      <a:rPr lang="es-PA" sz="1400">
                                        <a:effectLst/>
                                      </a:rPr>
                                      <m:t>𝑡</m:t>
                                    </m:r>
                                    <m:r>
                                      <a:rPr lang="es-PA" sz="1400">
                                        <a:effectLst/>
                                      </a:rPr>
                                      <m:t>)</m:t>
                                    </m:r>
                                  </m:e>
                                </m:d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s-PA" sz="1400">
                                        <a:effectLst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s-PA" sz="1400">
                                            <a:effectLst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s-PA" sz="1400">
                                                <a:effectLst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s-PA" sz="1400">
                                                <a:effectLst/>
                                              </a:rPr>
                                              <m:t>−</m:t>
                                            </m:r>
                                            <m:func>
                                              <m:funcPr>
                                                <m:ctrlPr>
                                                  <a:rPr lang="es-PA" sz="1400">
                                                    <a:effectLst/>
                                                  </a:rPr>
                                                </m:ctrlPr>
                                              </m:funcPr>
                                              <m:fName>
                                                <m:r>
                                                  <m:rPr>
                                                    <m:sty m:val="p"/>
                                                  </m:rPr>
                                                  <a:rPr lang="es-PA" sz="1400">
                                                    <a:effectLst/>
                                                  </a:rPr>
                                                  <m:t>sin</m:t>
                                                </m:r>
                                              </m:fName>
                                              <m:e>
                                                <m:sSub>
                                                  <m:sSubPr>
                                                    <m:ctrlPr>
                                                      <a:rPr lang="es-PA" sz="1400">
                                                        <a:effectLst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s-PA" sz="1400">
                                                        <a:effectLst/>
                                                      </a:rPr>
                                                      <m:t>𝜃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s-PA" sz="1400">
                                                        <a:effectLst/>
                                                      </a:rPr>
                                                      <m:t>𝑖</m:t>
                                                    </m:r>
                                                  </m:sub>
                                                </m:sSub>
                                                <m:r>
                                                  <a:rPr lang="es-PA" sz="1400">
                                                    <a:effectLst/>
                                                  </a:rPr>
                                                  <m:t>(</m:t>
                                                </m:r>
                                                <m:r>
                                                  <a:rPr lang="es-PA" sz="1400">
                                                    <a:effectLst/>
                                                  </a:rPr>
                                                  <m:t>𝑡</m:t>
                                                </m:r>
                                                <m:r>
                                                  <a:rPr lang="es-PA" sz="1400">
                                                    <a:effectLst/>
                                                  </a:rPr>
                                                  <m:t>)</m:t>
                                                </m:r>
                                              </m:e>
                                            </m:func>
                                            <m:r>
                                              <a:rPr lang="es-PA" sz="1400">
                                                <a:effectLst/>
                                              </a:rPr>
                                              <m:t>,</m:t>
                                            </m:r>
                                            <m:func>
                                              <m:funcPr>
                                                <m:ctrlPr>
                                                  <a:rPr lang="es-PA" sz="1400">
                                                    <a:effectLst/>
                                                  </a:rPr>
                                                </m:ctrlPr>
                                              </m:funcPr>
                                              <m:fName>
                                                <m:r>
                                                  <m:rPr>
                                                    <m:sty m:val="p"/>
                                                  </m:rPr>
                                                  <a:rPr lang="es-PA" sz="1400">
                                                    <a:effectLst/>
                                                  </a:rPr>
                                                  <m:t>cos</m:t>
                                                </m:r>
                                              </m:fName>
                                              <m:e>
                                                <m:sSub>
                                                  <m:sSubPr>
                                                    <m:ctrlPr>
                                                      <a:rPr lang="es-PA" sz="1400">
                                                        <a:effectLst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s-PA" sz="1400">
                                                        <a:effectLst/>
                                                      </a:rPr>
                                                      <m:t>𝜃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s-PA" sz="1400">
                                                        <a:effectLst/>
                                                      </a:rPr>
                                                      <m:t>𝑖</m:t>
                                                    </m:r>
                                                  </m:sub>
                                                </m:sSub>
                                                <m:r>
                                                  <a:rPr lang="es-PA" sz="1400">
                                                    <a:effectLst/>
                                                  </a:rPr>
                                                  <m:t>(</m:t>
                                                </m:r>
                                                <m:r>
                                                  <a:rPr lang="es-PA" sz="1400">
                                                    <a:effectLst/>
                                                  </a:rPr>
                                                  <m:t>𝑡</m:t>
                                                </m:r>
                                                <m:r>
                                                  <a:rPr lang="es-PA" sz="1400">
                                                    <a:effectLst/>
                                                  </a:rPr>
                                                  <m:t>)</m:t>
                                                </m:r>
                                              </m:e>
                                            </m:func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s-PA" sz="1400">
                                            <a:effectLst/>
                                          </a:rPr>
                                          <m:t>𝑇</m:t>
                                        </m:r>
                                      </m:sup>
                                    </m:sSup>
                                  </m:e>
                                </m:d>
                                <m:acc>
                                  <m:accPr>
                                    <m:chr m:val="̈"/>
                                    <m:ctrlPr>
                                      <a:rPr lang="es-PA" sz="1400">
                                        <a:effectLst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s-PA" sz="1400">
                                            <a:effectLst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PA" sz="1400">
                                            <a:effectLst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s-PA" sz="1400">
                                            <a:effectLst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acc>
                                <m:r>
                                  <a:rPr lang="es-PA" sz="1400">
                                    <a:effectLst/>
                                  </a:rPr>
                                  <m:t>(</m:t>
                                </m:r>
                                <m:r>
                                  <a:rPr lang="es-PA" sz="1400">
                                    <a:effectLst/>
                                  </a:rPr>
                                  <m:t>𝑡</m:t>
                                </m:r>
                                <m:r>
                                  <a:rPr lang="es-PA" sz="1400">
                                    <a:effectLst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s-PA" sz="11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a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56145990"/>
                  </p:ext>
                </p:extLst>
              </p:nvPr>
            </p:nvGraphicFramePr>
            <p:xfrm>
              <a:off x="180310" y="4269950"/>
              <a:ext cx="4824536" cy="182626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800200"/>
                    <a:gridCol w="3024336"/>
                  </a:tblGrid>
                  <a:tr h="45656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PA" sz="1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Vector de aceleración </a:t>
                          </a:r>
                          <a:r>
                            <a:rPr lang="es-PA" sz="14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traslacional</a:t>
                          </a:r>
                          <a:r>
                            <a:rPr lang="es-PA" sz="1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. </a:t>
                          </a:r>
                          <a:endParaRPr lang="es-PA" sz="11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s-PA"/>
                        </a:p>
                      </a:txBody>
                      <a:tcPr marL="68580" marR="68580" marT="0" marB="0">
                        <a:blipFill rotWithShape="0">
                          <a:blip r:embed="rId5"/>
                          <a:stretch>
                            <a:fillRect l="-59759" t="-12000" r="-805" b="-321333"/>
                          </a:stretch>
                        </a:blipFill>
                      </a:tcPr>
                    </a:tc>
                  </a:tr>
                  <a:tr h="45656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PA" sz="1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Vector de aceleración de coriolis.</a:t>
                          </a:r>
                          <a:endParaRPr lang="es-PA" sz="11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s-PA"/>
                        </a:p>
                      </a:txBody>
                      <a:tcPr marL="68580" marR="68580" marT="0" marB="0">
                        <a:blipFill rotWithShape="0">
                          <a:blip r:embed="rId5"/>
                          <a:stretch>
                            <a:fillRect l="-59759" t="-110526" r="-805" b="-217105"/>
                          </a:stretch>
                        </a:blipFill>
                      </a:tcPr>
                    </a:tc>
                  </a:tr>
                  <a:tr h="45656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PA" sz="1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Vector de aceleración centrípeta.</a:t>
                          </a:r>
                          <a:endParaRPr lang="es-PA" sz="11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s-PA"/>
                        </a:p>
                      </a:txBody>
                      <a:tcPr marL="68580" marR="68580" marT="0" marB="0">
                        <a:blipFill rotWithShape="0">
                          <a:blip r:embed="rId5"/>
                          <a:stretch>
                            <a:fillRect l="-59759" t="-213333" r="-805" b="-120000"/>
                          </a:stretch>
                        </a:blipFill>
                      </a:tcPr>
                    </a:tc>
                  </a:tr>
                  <a:tr h="45656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PA" sz="1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Vector de aceleración angular.</a:t>
                          </a:r>
                          <a:endParaRPr lang="es-PA" sz="11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s-PA"/>
                        </a:p>
                      </a:txBody>
                      <a:tcPr marL="68580" marR="68580" marT="0" marB="0">
                        <a:blipFill rotWithShape="0">
                          <a:blip r:embed="rId5"/>
                          <a:stretch>
                            <a:fillRect l="-59759" t="-313333" r="-805" b="-200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Rectángulo 7"/>
          <p:cNvSpPr/>
          <p:nvPr/>
        </p:nvSpPr>
        <p:spPr>
          <a:xfrm>
            <a:off x="395535" y="6096210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PA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Consecuentemente solo la magnitud del vector de aceleración </a:t>
            </a:r>
            <a:r>
              <a:rPr lang="es-PA" sz="1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traslacional</a:t>
            </a:r>
            <a:r>
              <a:rPr lang="es-PA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y la magnitud del vector de aceleración angular dependen del análisis de aceleración. </a:t>
            </a:r>
            <a:endParaRPr lang="es-PA" sz="1400" dirty="0"/>
          </a:p>
        </p:txBody>
      </p:sp>
      <p:sp>
        <p:nvSpPr>
          <p:cNvPr id="11" name="Rectángulo 10"/>
          <p:cNvSpPr/>
          <p:nvPr/>
        </p:nvSpPr>
        <p:spPr>
          <a:xfrm>
            <a:off x="5163176" y="1489442"/>
            <a:ext cx="3796189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PA" sz="1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Las magnitudes de los otros dos vectores dependen del análisis de velocidad. </a:t>
            </a:r>
            <a:endParaRPr lang="es-P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5163176" y="2042799"/>
            <a:ext cx="3796189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PA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Recuerde las unidades en las cuales típicamente se presenta la aceleración:</a:t>
            </a:r>
            <a:endParaRPr lang="es-P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ángulo 14"/>
              <p:cNvSpPr/>
              <p:nvPr/>
            </p:nvSpPr>
            <p:spPr>
              <a:xfrm>
                <a:off x="6062286" y="2596156"/>
                <a:ext cx="1997968" cy="11304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PA" sz="1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𝑆𝐼</m:t>
                      </m:r>
                      <m:r>
                        <a:rPr lang="es-PA" sz="1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→</m:t>
                      </m:r>
                      <m:f>
                        <m:fPr>
                          <m:ctrlPr>
                            <a:rPr lang="es-PA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s-PA" sz="1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m</m:t>
                          </m:r>
                        </m:num>
                        <m:den>
                          <m:sSup>
                            <m:sSupPr>
                              <m:ctrlPr>
                                <a:rPr lang="es-PA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s-PA" sz="1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s</m:t>
                              </m:r>
                            </m:e>
                            <m:sup>
                              <m:r>
                                <a:rPr lang="es-PA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PA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es-PA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PA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𝑆𝑖𝑠𝑡𝑒𝑚𝑎</m:t>
                      </m:r>
                      <m:r>
                        <a:rPr lang="es-PA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PA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𝐼𝑛𝑔𝑙</m:t>
                      </m:r>
                      <m:r>
                        <a:rPr lang="es-PA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é</m:t>
                      </m:r>
                      <m:r>
                        <a:rPr lang="es-PA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</m:t>
                      </m:r>
                      <m:r>
                        <a:rPr lang="es-PA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→</m:t>
                      </m:r>
                      <m:f>
                        <m:fPr>
                          <m:ctrlPr>
                            <a:rPr lang="es-PA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s-PA" sz="1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ft</m:t>
                          </m:r>
                        </m:num>
                        <m:den>
                          <m:sSup>
                            <m:sSupPr>
                              <m:ctrlPr>
                                <a:rPr lang="es-PA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s-PA" sz="14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s</m:t>
                              </m:r>
                            </m:e>
                            <m:sup>
                              <m:r>
                                <a:rPr lang="es-PA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PA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" name="Rectángulo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2286" y="2596156"/>
                <a:ext cx="1997968" cy="113043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ángulo 17"/>
          <p:cNvSpPr/>
          <p:nvPr/>
        </p:nvSpPr>
        <p:spPr>
          <a:xfrm>
            <a:off x="5163175" y="3726594"/>
            <a:ext cx="2848600" cy="3114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PA" sz="1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2. Análisis analítico de aceleración.</a:t>
            </a:r>
            <a:endParaRPr lang="es-P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5162957" y="4037201"/>
            <a:ext cx="2182008" cy="3114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PA" sz="1400" u="sn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Ecuaciones de laso cerrado.</a:t>
            </a:r>
            <a:endParaRPr lang="es-P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5163066" y="4269950"/>
            <a:ext cx="3796408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PA" sz="1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Las ecuaciones para las aceleraciones pueden ser determinadas al diferenciar dos veces con respecto al tiempo las ecuaciones de laso cerrado deducidas durante el análisis de posición. </a:t>
            </a:r>
            <a:endParaRPr lang="es-P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ángulo 20"/>
              <p:cNvSpPr/>
              <p:nvPr/>
            </p:nvSpPr>
            <p:spPr>
              <a:xfrm>
                <a:off x="6553200" y="5284330"/>
                <a:ext cx="978217" cy="6805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es-PA" sz="140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s-PA" sz="1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PA" sz="1400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PA" sz="1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s-PA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s-PA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PA" sz="1400" b="1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s-PA" sz="1400" b="1" i="1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</m:e>
                      </m:nary>
                      <m:r>
                        <a:rPr lang="es-PA" sz="1400" b="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PA" sz="1400" b="0" i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s-PA" sz="1400" dirty="0"/>
              </a:p>
            </p:txBody>
          </p:sp>
        </mc:Choice>
        <mc:Fallback>
          <p:sp>
            <p:nvSpPr>
              <p:cNvPr id="21" name="Rectángulo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5284330"/>
                <a:ext cx="978217" cy="680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ángulo 21"/>
              <p:cNvSpPr/>
              <p:nvPr/>
            </p:nvSpPr>
            <p:spPr>
              <a:xfrm>
                <a:off x="5986969" y="5964837"/>
                <a:ext cx="2148602" cy="6805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PA" sz="140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PA" sz="140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PA" sz="1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PA" sz="1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PA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PA" sz="1400" i="1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s-PA" sz="1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es-PA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limLoc m:val="undOvr"/>
                              <m:ctrlPr>
                                <a:rPr lang="es-PA" sz="1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s-PA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s-PA" sz="14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s-PA" sz="1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s-PA" sz="1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PA" sz="1400" b="1" i="1"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s-PA" sz="1400" b="1" i="1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</m:e>
                          </m:nary>
                        </m:e>
                      </m:d>
                      <m:r>
                        <a:rPr lang="es-PA" sz="1400" b="0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s-PA" sz="1400" b="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s-PA" sz="1400" b="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PA" sz="1400" b="0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PA" sz="14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s-PA" sz="1400" b="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acc>
                            <m:accPr>
                              <m:chr m:val="̈"/>
                              <m:ctrlPr>
                                <a:rPr lang="es-PA" sz="1400" b="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s-PA" sz="14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PA" sz="1400" b="1" i="1"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s-PA" sz="1400" b="1" i="1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</m:e>
                          </m:acc>
                        </m:e>
                      </m:nary>
                      <m:r>
                        <a:rPr lang="es-PA" sz="1400" b="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PA" sz="1400" b="0" i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s-PA" sz="1400" dirty="0"/>
              </a:p>
            </p:txBody>
          </p:sp>
        </mc:Choice>
        <mc:Fallback>
          <p:sp>
            <p:nvSpPr>
              <p:cNvPr id="22" name="Rectángulo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6969" y="5964837"/>
                <a:ext cx="2148602" cy="68050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852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/>
      <p:bldP spid="8" grpId="0"/>
      <p:bldP spid="11" grpId="0"/>
      <p:bldP spid="12" grpId="0"/>
      <p:bldP spid="15" grpId="0"/>
      <p:bldP spid="18" grpId="0"/>
      <p:bldP spid="19" grpId="0"/>
      <p:bldP spid="20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rmAutofit/>
          </a:bodyPr>
          <a:lstStyle/>
          <a:p>
            <a:r>
              <a:rPr lang="es-P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s-P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P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Análisis de aceleración</a:t>
            </a:r>
            <a:r>
              <a:rPr lang="es-PA" dirty="0" smtClean="0"/>
              <a:t/>
            </a:r>
            <a:br>
              <a:rPr lang="es-PA" dirty="0" smtClean="0"/>
            </a:br>
            <a:endParaRPr lang="es-PA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5811-58D7-496B-93D7-9A349E6C8937}" type="slidenum">
              <a:rPr lang="es-PA" smtClean="0"/>
              <a:t>3</a:t>
            </a:fld>
            <a:endParaRPr lang="es-PA"/>
          </a:p>
        </p:txBody>
      </p:sp>
      <p:sp>
        <p:nvSpPr>
          <p:cNvPr id="18" name="Rectángulo 17"/>
          <p:cNvSpPr/>
          <p:nvPr/>
        </p:nvSpPr>
        <p:spPr>
          <a:xfrm>
            <a:off x="395535" y="1484981"/>
            <a:ext cx="2848600" cy="3114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PA" sz="1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2. Análisis analítico de aceleración.</a:t>
            </a:r>
            <a:endParaRPr lang="es-P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5535" y="1796477"/>
            <a:ext cx="1071127" cy="3114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181475" algn="l"/>
              </a:tabLst>
            </a:pPr>
            <a:r>
              <a:rPr lang="es-PA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Por lo tanto:</a:t>
            </a:r>
            <a:endParaRPr lang="es-P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ángulo 3"/>
              <p:cNvSpPr/>
              <p:nvPr/>
            </p:nvSpPr>
            <p:spPr>
              <a:xfrm>
                <a:off x="931098" y="2047724"/>
                <a:ext cx="3510136" cy="16519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es-PA" sz="140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s-PA" sz="1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PA" sz="1400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PA" sz="1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s-PA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s-PA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begChr m:val=""/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acc>
                                        <m:accPr>
                                          <m:chr m:val="̈"/>
                                          <m:ctrlP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sSub>
                                            <m:sSubPr>
                                              <m:ctrlP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e>
                                      </m:acc>
                                      <m:r>
                                        <a:rPr lang="es-PA" sz="140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d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unc>
                                            <m:funcPr>
                                              <m:ctrlP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s-PA" sz="1400">
                                                  <a:latin typeface="Cambria Math" panose="02040503050406030204" pitchFamily="18" charset="0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d>
                                                <m:dPr>
                                                  <m:begChr m:val=""/>
                                                  <m:ctrlP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𝜃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𝑖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es-PA" sz="1400">
                                                      <a:latin typeface="Cambria Math" panose="02040503050406030204" pitchFamily="18" charset="0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</m:e>
                                              </m:d>
                                            </m:e>
                                          </m:func>
                                          <m:r>
                                            <a:rPr lang="es-PA" sz="140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s-PA" sz="1400">
                                                  <a:latin typeface="Cambria Math" panose="02040503050406030204" pitchFamily="18" charset="0"/>
                                                </a:rPr>
                                                <m:t>sin</m:t>
                                              </m:r>
                                            </m:fName>
                                            <m:e>
                                              <m:d>
                                                <m:dPr>
                                                  <m:begChr m:val=""/>
                                                  <m:ctrlP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𝜃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𝑖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es-PA" sz="1400">
                                                      <a:latin typeface="Cambria Math" panose="02040503050406030204" pitchFamily="18" charset="0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</m:e>
                                              </m:d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s-PA" sz="140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PA" sz="14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̇"/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acc>
                                  <m:d>
                                    <m:dPr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d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PA" sz="140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s-PA" sz="1400">
                                                  <a:latin typeface="Cambria Math" panose="02040503050406030204" pitchFamily="18" charset="0"/>
                                                </a:rPr>
                                                <m:t>sin</m:t>
                                              </m:r>
                                            </m:fName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𝜃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sub>
                                              </m:sSub>
                                              <m:d>
                                                <m:dPr>
                                                  <m:ctrlP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</m:e>
                                              </m:d>
                                            </m:e>
                                          </m:func>
                                          <m:r>
                                            <a:rPr lang="es-PA" sz="140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s-PA" sz="1400">
                                                  <a:latin typeface="Cambria Math" panose="02040503050406030204" pitchFamily="18" charset="0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𝜃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sub>
                                              </m:sSub>
                                              <m:d>
                                                <m:dPr>
                                                  <m:ctrlP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</m:e>
                                              </m:d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sup>
                                  </m:sSup>
                                </m:e>
                              </m:d>
                              <m:acc>
                                <m:accPr>
                                  <m:chr m:val="̇"/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acc>
                              <m:d>
                                <m:dPr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s-PA" sz="140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begChr m:val=""/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s-PA" sz="140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d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unc>
                                            <m:funcPr>
                                              <m:ctrlP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s-PA" sz="1400">
                                                  <a:latin typeface="Cambria Math" panose="02040503050406030204" pitchFamily="18" charset="0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d>
                                                <m:dPr>
                                                  <m:begChr m:val=""/>
                                                  <m:ctrlP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𝜃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𝑖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es-PA" sz="1400">
                                                      <a:latin typeface="Cambria Math" panose="02040503050406030204" pitchFamily="18" charset="0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</m:e>
                                              </m:d>
                                            </m:e>
                                          </m:func>
                                          <m:r>
                                            <a:rPr lang="es-PA" sz="140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s-PA" sz="1400">
                                                  <a:latin typeface="Cambria Math" panose="02040503050406030204" pitchFamily="18" charset="0"/>
                                                </a:rPr>
                                                <m:t>sin</m:t>
                                              </m:r>
                                            </m:fName>
                                            <m:e>
                                              <m:d>
                                                <m:dPr>
                                                  <m:begChr m:val=""/>
                                                  <m:ctrlP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𝜃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𝑖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es-PA" sz="1400">
                                                      <a:latin typeface="Cambria Math" panose="02040503050406030204" pitchFamily="18" charset="0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</m:e>
                                              </m:d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sup>
                                  </m:sSup>
                                </m:e>
                              </m:d>
                              <m:sSup>
                                <m:sSupPr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d>
                                        <m:dPr>
                                          <m:begChr m:val=""/>
                                          <m:ctrlP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acc>
                                            <m:accPr>
                                              <m:chr m:val="̇"/>
                                              <m:ctrlP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𝜃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sub>
                                              </m:sSub>
                                            </m:e>
                                          </m:acc>
                                          <m:r>
                                            <a:rPr lang="es-PA" sz="1400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  <m:sup>
                                  <m:r>
                                    <a:rPr lang="es-PA" sz="14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PA" sz="140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begChr m:val=""/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s-PA" sz="140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d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PA" sz="140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s-PA" sz="1400">
                                                  <a:latin typeface="Cambria Math" panose="02040503050406030204" pitchFamily="18" charset="0"/>
                                                </a:rPr>
                                                <m:t>sin</m:t>
                                              </m:r>
                                            </m:fName>
                                            <m:e>
                                              <m:d>
                                                <m:dPr>
                                                  <m:begChr m:val=""/>
                                                  <m:ctrlP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𝜃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𝑖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es-PA" sz="1400">
                                                      <a:latin typeface="Cambria Math" panose="02040503050406030204" pitchFamily="18" charset="0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</m:e>
                                              </m:d>
                                            </m:e>
                                          </m:func>
                                          <m:r>
                                            <a:rPr lang="es-PA" sz="140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es-PA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s-PA" sz="1400">
                                                  <a:latin typeface="Cambria Math" panose="02040503050406030204" pitchFamily="18" charset="0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d>
                                                <m:dPr>
                                                  <m:begChr m:val=""/>
                                                  <m:ctrlP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𝜃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s-PA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𝑖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es-PA" sz="1400">
                                                      <a:latin typeface="Cambria Math" panose="02040503050406030204" pitchFamily="18" charset="0"/>
                                                    </a:rPr>
                                                    <m:t>(</m:t>
                                                  </m:r>
                                                  <m:r>
                                                    <a:rPr lang="es-PA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</m:e>
                                              </m:d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sup>
                                  </m:sSup>
                                </m:e>
                              </m:d>
                              <m:acc>
                                <m:accPr>
                                  <m:chr m:val="̈"/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es-PA" sz="140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PA" sz="1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s-PA" sz="1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  <m:r>
                        <a:rPr lang="es-PA" sz="1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PA" sz="1400" i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s-PA" sz="1400" dirty="0"/>
              </a:p>
            </p:txBody>
          </p:sp>
        </mc:Choice>
        <mc:Fallback>
          <p:sp>
            <p:nvSpPr>
              <p:cNvPr id="4" name="Rectá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098" y="2047724"/>
                <a:ext cx="3510136" cy="1651927"/>
              </a:xfrm>
              <a:prstGeom prst="rect">
                <a:avLst/>
              </a:prstGeom>
              <a:blipFill rotWithShape="0">
                <a:blip r:embed="rId3"/>
                <a:stretch>
                  <a:fillRect r="-11806" b="-70480"/>
                </a:stretch>
              </a:blipFill>
            </p:spPr>
            <p:txBody>
              <a:bodyPr/>
              <a:lstStyle/>
              <a:p>
                <a:r>
                  <a:rPr lang="es-P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ángulo 5"/>
              <p:cNvSpPr/>
              <p:nvPr/>
            </p:nvSpPr>
            <p:spPr>
              <a:xfrm>
                <a:off x="395535" y="3731519"/>
                <a:ext cx="3090783" cy="3114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  <a:tabLst>
                    <a:tab pos="4181475" algn="l"/>
                  </a:tabLst>
                </a:pPr>
                <a:r>
                  <a:rPr lang="es-PA" sz="1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Donde </a:t>
                </a:r>
                <a14:m>
                  <m:oMath xmlns:m="http://schemas.openxmlformats.org/officeDocument/2006/math">
                    <m:r>
                      <a:rPr lang="es-PA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es-PA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es el número total de vectores. </a:t>
                </a:r>
                <a:endParaRPr lang="es-PA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5" y="3731519"/>
                <a:ext cx="3090783" cy="311496"/>
              </a:xfrm>
              <a:prstGeom prst="rect">
                <a:avLst/>
              </a:prstGeom>
              <a:blipFill rotWithShape="0">
                <a:blip r:embed="rId4"/>
                <a:stretch>
                  <a:fillRect l="-592" t="-3922" b="-19608"/>
                </a:stretch>
              </a:blipFill>
            </p:spPr>
            <p:txBody>
              <a:bodyPr/>
              <a:lstStyle/>
              <a:p>
                <a:r>
                  <a:rPr lang="es-P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ángulo 9"/>
          <p:cNvSpPr/>
          <p:nvPr/>
        </p:nvSpPr>
        <p:spPr>
          <a:xfrm>
            <a:off x="395535" y="4037201"/>
            <a:ext cx="4572000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PA" sz="1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 igual que en el análisis de posición y de velocidad se pueden definir 5 casos.</a:t>
            </a:r>
            <a:endParaRPr lang="es-P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ángulo 12"/>
              <p:cNvSpPr/>
              <p:nvPr/>
            </p:nvSpPr>
            <p:spPr>
              <a:xfrm>
                <a:off x="395536" y="4587125"/>
                <a:ext cx="4572000" cy="8491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PA" sz="1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a) Primer caso: se desconoce la magnitud del vector de aceleración </a:t>
                </a:r>
                <a:r>
                  <a:rPr lang="es-PA" sz="14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traslacional</a:t>
                </a:r>
                <a:r>
                  <a:rPr lang="es-PA" sz="1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s-PA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̈"/>
                            <m:ctrlPr>
                              <a:rPr lang="es-PA" sz="1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s-PA" sz="1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PA" sz="1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s-PA" sz="1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acc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s-PA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y la aceleración angular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PA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𝛼</m:t>
                        </m:r>
                      </m:e>
                      <m:sub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  <m:d>
                      <m:dPr>
                        <m:ctrlPr>
                          <a:rPr lang="es-PA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s-PA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̈"/>
                        <m:ctrlPr>
                          <a:rPr lang="es-PA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s-PA" sz="1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PA" sz="1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s-PA" sz="1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</m:sSub>
                      </m:e>
                    </m:acc>
                    <m:r>
                      <a:rPr lang="es-PA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s-PA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s-PA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s-PA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correspondientes al vector posición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PA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  <m:r>
                      <a:rPr lang="es-PA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s-PA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s-PA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s-PA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. </a:t>
                </a:r>
                <a:endParaRPr lang="es-PA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Rectángu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587125"/>
                <a:ext cx="4572000" cy="849143"/>
              </a:xfrm>
              <a:prstGeom prst="rect">
                <a:avLst/>
              </a:prstGeom>
              <a:blipFill rotWithShape="0">
                <a:blip r:embed="rId5"/>
                <a:stretch>
                  <a:fillRect l="-400" t="-714" r="-400" b="-4286"/>
                </a:stretch>
              </a:blipFill>
            </p:spPr>
            <p:txBody>
              <a:bodyPr/>
              <a:lstStyle/>
              <a:p>
                <a:r>
                  <a:rPr lang="es-P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ángulo 13"/>
              <p:cNvSpPr/>
              <p:nvPr/>
            </p:nvSpPr>
            <p:spPr>
              <a:xfrm>
                <a:off x="395535" y="5436268"/>
                <a:ext cx="4572000" cy="10843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PA" sz="1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Expresiones explicitas para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s-PA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̈"/>
                            <m:ctrlPr>
                              <a:rPr lang="es-PA" sz="1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s-PA" sz="1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PA" sz="1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s-PA" sz="1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acc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s-PA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y </a:t>
                </a:r>
                <a14:m>
                  <m:oMath xmlns:m="http://schemas.openxmlformats.org/officeDocument/2006/math">
                    <m:acc>
                      <m:accPr>
                        <m:chr m:val="̈"/>
                        <m:ctrlPr>
                          <a:rPr lang="es-PA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s-PA" sz="1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PA" sz="1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s-PA" sz="1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</m:sSub>
                      </m:e>
                    </m:acc>
                    <m:r>
                      <a:rPr lang="es-PA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s-PA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s-PA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s-PA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pueden ser encontradas al diferenciar con respecto al tiempo las expresiones para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s-PA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̇"/>
                            <m:ctrlPr>
                              <a:rPr lang="es-PA" sz="1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s-PA" sz="1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PA" sz="1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s-PA" sz="1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acc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s-PA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PA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𝜔</m:t>
                        </m:r>
                      </m:e>
                      <m:sub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  <m:d>
                      <m:dPr>
                        <m:ctrlPr>
                          <a:rPr lang="es-PA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s-PA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que fueron deducidas durante el análisis de velocidad. </a:t>
                </a:r>
                <a:endParaRPr lang="es-PA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Rectángu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5" y="5436268"/>
                <a:ext cx="4572000" cy="1084399"/>
              </a:xfrm>
              <a:prstGeom prst="rect">
                <a:avLst/>
              </a:prstGeom>
              <a:blipFill rotWithShape="0">
                <a:blip r:embed="rId6"/>
                <a:stretch>
                  <a:fillRect l="-400" r="-400" b="-3371"/>
                </a:stretch>
              </a:blipFill>
            </p:spPr>
            <p:txBody>
              <a:bodyPr/>
              <a:lstStyle/>
              <a:p>
                <a:r>
                  <a:rPr lang="es-P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ángulo 15"/>
              <p:cNvSpPr/>
              <p:nvPr/>
            </p:nvSpPr>
            <p:spPr>
              <a:xfrm>
                <a:off x="5418658" y="1485858"/>
                <a:ext cx="3247299" cy="621580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s-PA" sz="140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s-PA" sz="140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PA" sz="14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s-PA" sz="1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acc>
                      <m:d>
                        <m:dPr>
                          <m:ctrlPr>
                            <a:rPr lang="es-PA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PA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PA" sz="1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PA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PA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s-PA" sz="1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s-PA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PA" sz="1400" i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PA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̇"/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PA" sz="1400" i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sSub>
                                    <m:sSubPr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PA" sz="1400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̇"/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PA" sz="1400" i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begChr m:val=""/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PA" sz="14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  <m:r>
                                        <a:rPr lang="es-PA" sz="1400" i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func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s-PA" sz="1400" dirty="0"/>
              </a:p>
            </p:txBody>
          </p:sp>
        </mc:Choice>
        <mc:Fallback>
          <p:sp>
            <p:nvSpPr>
              <p:cNvPr id="16" name="Rectángulo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8658" y="1485858"/>
                <a:ext cx="3247299" cy="62158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s-P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ángulo 22"/>
              <p:cNvSpPr/>
              <p:nvPr/>
            </p:nvSpPr>
            <p:spPr>
              <a:xfrm>
                <a:off x="5461201" y="2271470"/>
                <a:ext cx="3162211" cy="501356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s-PA" sz="140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ctrlPr>
                                <a:rPr lang="es-PA" sz="140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̈"/>
                                  <m:ctrlPr>
                                    <a:rPr lang="es-PA" sz="140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s-PA" sz="140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es-PA" sz="1400" i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PA" sz="1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s-PA" sz="1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PA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PA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s-PA" sz="1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s-PA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PA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̇"/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PA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PA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PA" sz="1400" i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  <m:r>
                            <a:rPr lang="es-PA" sz="1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PA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̇"/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PA" sz="1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PA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PA" sz="1400" i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begChr m:val=""/>
                                  <m:ctrlP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PA" sz="14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r>
                                    <a:rPr lang="es-PA" sz="1400" i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PA" sz="1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es-PA" sz="1400" dirty="0"/>
              </a:p>
            </p:txBody>
          </p:sp>
        </mc:Choice>
        <mc:Fallback>
          <p:sp>
            <p:nvSpPr>
              <p:cNvPr id="23" name="Rectángulo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1201" y="2271470"/>
                <a:ext cx="3162211" cy="501356"/>
              </a:xfrm>
              <a:prstGeom prst="rect">
                <a:avLst/>
              </a:prstGeom>
              <a:blipFill rotWithShape="0">
                <a:blip r:embed="rId8"/>
                <a:stretch>
                  <a:fillRect t="-67857" r="-12284" b="-125000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s-P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ángulo 23"/>
              <p:cNvSpPr/>
              <p:nvPr/>
            </p:nvSpPr>
            <p:spPr>
              <a:xfrm>
                <a:off x="5163066" y="2787945"/>
                <a:ext cx="3796408" cy="12984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  <a:tabLst>
                    <a:tab pos="4181475" algn="l"/>
                  </a:tabLst>
                </a:pPr>
                <a:r>
                  <a:rPr lang="es-PA" sz="1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b) Segundo caso: se desconoce la magnitud del vector de aceleración </a:t>
                </a:r>
                <a:r>
                  <a:rPr lang="es-PA" sz="14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traslacional</a:t>
                </a:r>
                <a:r>
                  <a:rPr lang="es-PA" sz="1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s-PA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̈"/>
                            <m:ctrlPr>
                              <a:rPr lang="es-PA" sz="1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s-PA" sz="1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PA" sz="1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s-PA" sz="1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acc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s-PA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correspondiente al vector posición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PA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  <m:r>
                      <a:rPr lang="es-PA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s-PA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s-PA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s-PA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y la aceleración angular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PA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𝛼</m:t>
                        </m:r>
                      </m:e>
                      <m:sub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s-PA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s-PA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correspondiente al vector posición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PA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sub>
                    </m:sSub>
                    <m:r>
                      <a:rPr lang="es-PA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s-PA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s-PA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s-PA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.</a:t>
                </a:r>
                <a:endParaRPr lang="es-PA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4" name="Rectángulo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3066" y="2787945"/>
                <a:ext cx="3796408" cy="1298432"/>
              </a:xfrm>
              <a:prstGeom prst="rect">
                <a:avLst/>
              </a:prstGeom>
              <a:blipFill rotWithShape="0">
                <a:blip r:embed="rId9"/>
                <a:stretch>
                  <a:fillRect l="-482" t="-469" r="-482" b="-3286"/>
                </a:stretch>
              </a:blipFill>
            </p:spPr>
            <p:txBody>
              <a:bodyPr/>
              <a:lstStyle/>
              <a:p>
                <a:r>
                  <a:rPr lang="es-P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ángulo 24"/>
          <p:cNvSpPr/>
          <p:nvPr/>
        </p:nvSpPr>
        <p:spPr>
          <a:xfrm>
            <a:off x="5163066" y="4086377"/>
            <a:ext cx="3796408" cy="783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181475" algn="l"/>
              </a:tabLst>
            </a:pPr>
            <a:r>
              <a:rPr lang="es-PA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Similar al caso anterior, simplemente se derivan las ecuaciones deducidas durante el análisis de velocidad. </a:t>
            </a:r>
            <a:endParaRPr lang="es-P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308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" grpId="0"/>
      <p:bldP spid="4" grpId="0"/>
      <p:bldP spid="6" grpId="0"/>
      <p:bldP spid="10" grpId="0"/>
      <p:bldP spid="13" grpId="0"/>
      <p:bldP spid="14" grpId="0"/>
      <p:bldP spid="16" grpId="0" animBg="1"/>
      <p:bldP spid="23" grpId="0" animBg="1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rmAutofit/>
          </a:bodyPr>
          <a:lstStyle/>
          <a:p>
            <a:r>
              <a:rPr lang="es-P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s-P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P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Análisis de aceleración</a:t>
            </a:r>
            <a:r>
              <a:rPr lang="es-PA" dirty="0" smtClean="0"/>
              <a:t/>
            </a:r>
            <a:br>
              <a:rPr lang="es-PA" dirty="0" smtClean="0"/>
            </a:br>
            <a:endParaRPr lang="es-PA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5811-58D7-496B-93D7-9A349E6C8937}" type="slidenum">
              <a:rPr lang="es-PA" smtClean="0"/>
              <a:t>4</a:t>
            </a:fld>
            <a:endParaRPr lang="es-PA"/>
          </a:p>
        </p:txBody>
      </p:sp>
      <p:sp>
        <p:nvSpPr>
          <p:cNvPr id="18" name="Rectángulo 17"/>
          <p:cNvSpPr/>
          <p:nvPr/>
        </p:nvSpPr>
        <p:spPr>
          <a:xfrm>
            <a:off x="395535" y="1484981"/>
            <a:ext cx="2848600" cy="3114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PA" sz="1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2. Análisis analítico de aceleración.</a:t>
            </a:r>
            <a:endParaRPr lang="es-P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95535" y="3544833"/>
            <a:ext cx="457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 al caso anterior, simplemente se derivan las ecuaciones deducidas durante el análisis de velocidad.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ángulo 13"/>
              <p:cNvSpPr/>
              <p:nvPr/>
            </p:nvSpPr>
            <p:spPr>
              <a:xfrm>
                <a:off x="395535" y="5247935"/>
                <a:ext cx="4572000" cy="5555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PA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d) Cuarto caso: se desconocen las aceleraciones angulares de dos vectores,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PA" sz="1400" i="1"/>
                        </m:ctrlPr>
                      </m:sSubPr>
                      <m:e>
                        <m:acc>
                          <m:accPr>
                            <m:chr m:val="̈"/>
                            <m:ctrlPr>
                              <a:rPr lang="es-PA" sz="1400" i="1"/>
                            </m:ctrlPr>
                          </m:accPr>
                          <m:e>
                            <m:r>
                              <a:rPr lang="es-PA" sz="1400" i="1"/>
                              <m:t>𝜃</m:t>
                            </m:r>
                          </m:e>
                        </m:acc>
                      </m:e>
                      <m:sub>
                        <m:r>
                          <a:rPr lang="es-PA" sz="1400" i="1"/>
                          <m:t>𝑗</m:t>
                        </m:r>
                      </m:sub>
                    </m:sSub>
                    <m:d>
                      <m:dPr>
                        <m:ctrlPr>
                          <a:rPr lang="es-PA" sz="1400" i="1"/>
                        </m:ctrlPr>
                      </m:dPr>
                      <m:e>
                        <m:r>
                          <a:rPr lang="es-PA" sz="1400" i="1"/>
                          <m:t>𝑡</m:t>
                        </m:r>
                      </m:e>
                    </m:d>
                    <m:r>
                      <a:rPr lang="es-PA" sz="1400" i="1"/>
                      <m:t>,</m:t>
                    </m:r>
                    <m:sSub>
                      <m:sSubPr>
                        <m:ctrlPr>
                          <a:rPr lang="es-PA" sz="1400" i="1"/>
                        </m:ctrlPr>
                      </m:sSubPr>
                      <m:e>
                        <m:acc>
                          <m:accPr>
                            <m:chr m:val="̈"/>
                            <m:ctrlPr>
                              <a:rPr lang="es-PA" sz="1400" i="1"/>
                            </m:ctrlPr>
                          </m:accPr>
                          <m:e>
                            <m:r>
                              <a:rPr lang="es-PA" sz="1400" i="1"/>
                              <m:t>𝜃</m:t>
                            </m:r>
                          </m:e>
                        </m:acc>
                      </m:e>
                      <m:sub>
                        <m:r>
                          <a:rPr lang="es-PA" sz="1400" i="1"/>
                          <m:t>𝑘</m:t>
                        </m:r>
                      </m:sub>
                    </m:sSub>
                    <m:d>
                      <m:dPr>
                        <m:ctrlPr>
                          <a:rPr lang="es-PA" sz="1400" i="1"/>
                        </m:ctrlPr>
                      </m:dPr>
                      <m:e>
                        <m:r>
                          <a:rPr lang="es-PA" sz="1400" i="1"/>
                          <m:t>𝑡</m:t>
                        </m:r>
                      </m:e>
                    </m:d>
                  </m:oMath>
                </a14:m>
                <a:r>
                  <a:rPr lang="es-PA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14" name="Rectángu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5" y="5247935"/>
                <a:ext cx="4572000" cy="555537"/>
              </a:xfrm>
              <a:prstGeom prst="rect">
                <a:avLst/>
              </a:prstGeom>
              <a:blipFill rotWithShape="0">
                <a:blip r:embed="rId3"/>
                <a:stretch>
                  <a:fillRect l="-400" t="-2198" r="-400" b="-6593"/>
                </a:stretch>
              </a:blipFill>
            </p:spPr>
            <p:txBody>
              <a:bodyPr/>
              <a:lstStyle/>
              <a:p>
                <a:r>
                  <a:rPr lang="es-P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ángulo 4"/>
              <p:cNvSpPr/>
              <p:nvPr/>
            </p:nvSpPr>
            <p:spPr>
              <a:xfrm>
                <a:off x="62371" y="1785205"/>
                <a:ext cx="5238328" cy="546112"/>
              </a:xfrm>
              <a:prstGeom prst="rect">
                <a:avLst/>
              </a:pr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PA" sz="120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s-PA" sz="120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PA" sz="12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acc>
                        </m:e>
                        <m:sub>
                          <m:r>
                            <a:rPr lang="es-PA" sz="12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es-PA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PA" sz="12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PA" sz="12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PA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PA" sz="12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s-PA" sz="12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s-PA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PA" sz="1200" i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PA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̇"/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PA" sz="1200" i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sSub>
                                    <m:sSub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PA" sz="1200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̇"/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PA" sz="1200" i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begChr m:val=""/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  <m:r>
                                        <a:rPr lang="es-PA" sz="1200" i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PA" sz="1200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d>
                              <m:acc>
                                <m:accPr>
                                  <m:chr m:val="̇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acc>
                              <m:d>
                                <m:dPr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s-PA" sz="1200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begChr m:val=""/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acc>
                                        <m:accPr>
                                          <m:chr m:val="̇"/>
                                          <m:ctrlP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sSub>
                                            <m:sSubPr>
                                              <m:ctrlP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</m:e>
                                      </m:acc>
                                      <m:r>
                                        <a:rPr lang="es-PA" sz="1200" i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d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PA" sz="1200" i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  <m:r>
                                            <a:rPr lang="es-PA" sz="1200" i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𝑗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e>
                              </m:d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d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PA" sz="1200" i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  <m:r>
                                            <a:rPr lang="es-PA" sz="1200" i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𝑗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s-PA" sz="1200" dirty="0"/>
              </a:p>
            </p:txBody>
          </p:sp>
        </mc:Choice>
        <mc:Fallback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71" y="1785205"/>
                <a:ext cx="5238328" cy="546112"/>
              </a:xfrm>
              <a:prstGeom prst="rect">
                <a:avLst/>
              </a:prstGeom>
              <a:blipFill rotWithShape="0">
                <a:blip r:embed="rId4"/>
                <a:stretch>
                  <a:fillRect t="-69231" b="-62637"/>
                </a:stretch>
              </a:blip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s-P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ángulo 6"/>
              <p:cNvSpPr/>
              <p:nvPr/>
            </p:nvSpPr>
            <p:spPr>
              <a:xfrm>
                <a:off x="62371" y="2418799"/>
                <a:ext cx="5256584" cy="546112"/>
              </a:xfrm>
              <a:prstGeom prst="rect">
                <a:avLst/>
              </a:pr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s-PA" sz="120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ctrlPr>
                                <a:rPr lang="es-PA" sz="120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̈"/>
                                  <m:ctrlPr>
                                    <a:rPr lang="es-PA" sz="120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s-PA" sz="120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es-PA" sz="1200" i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PA" sz="1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s-PA" sz="1200" i="0">
                          <a:latin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es-PA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PA" sz="12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s-PA" sz="12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s-PA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PA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̇"/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PA" sz="1200" i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begChr m:val=""/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  <m:r>
                                        <a:rPr lang="es-PA" sz="1200" i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PA" sz="1200" i="0"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sSub>
                                <m:sSubPr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̇"/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PA" sz="1200" i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begChr m:val=""/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  <m:r>
                                        <a:rPr lang="es-PA" sz="1200" i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PA" sz="1200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d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PA" sz="1200" i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  <m:r>
                                            <a:rPr lang="es-PA" sz="1200" i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𝑗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e>
                              </m:d>
                              <m:acc>
                                <m:accPr>
                                  <m:chr m:val="̇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acc>
                              <m:d>
                                <m:dPr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s-PA" sz="1200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begChr m:val=""/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acc>
                                        <m:accPr>
                                          <m:chr m:val="̇"/>
                                          <m:ctrlP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sSub>
                                            <m:sSubPr>
                                              <m:ctrlP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</m:e>
                                      </m:acc>
                                      <m:r>
                                        <a:rPr lang="es-PA" sz="1200" i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d>
                            </m:num>
                            <m:den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PA" sz="1200" i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  <m:r>
                                            <a:rPr lang="es-PA" sz="1200" i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𝑗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s-PA" sz="1200" dirty="0"/>
              </a:p>
            </p:txBody>
          </p:sp>
        </mc:Choice>
        <mc:Fallback>
          <p:sp>
            <p:nvSpPr>
              <p:cNvPr id="7" name="Rectá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71" y="2418799"/>
                <a:ext cx="5256584" cy="546112"/>
              </a:xfrm>
              <a:prstGeom prst="rect">
                <a:avLst/>
              </a:prstGeom>
              <a:blipFill rotWithShape="0">
                <a:blip r:embed="rId5"/>
                <a:stretch>
                  <a:fillRect t="-49451" r="-4046" b="-84615"/>
                </a:stretch>
              </a:blip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s-P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ángulo 7"/>
              <p:cNvSpPr/>
              <p:nvPr/>
            </p:nvSpPr>
            <p:spPr>
              <a:xfrm>
                <a:off x="395535" y="2964911"/>
                <a:ext cx="4572000" cy="58407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  <a:tabLst>
                    <a:tab pos="4181475" algn="l"/>
                  </a:tabLst>
                </a:pPr>
                <a:r>
                  <a:rPr lang="es-PA" sz="1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c) Tercer caso: Se desconoce la magnitud de dos vectores de velocidad </a:t>
                </a:r>
                <a:r>
                  <a:rPr lang="es-PA" sz="14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traslacional</a:t>
                </a:r>
                <a:r>
                  <a:rPr lang="es-PA" sz="1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s-PA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̈"/>
                            <m:ctrlPr>
                              <a:rPr lang="es-PA" sz="1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s-PA" sz="1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PA" sz="1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s-PA" sz="1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acc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  <m:r>
                      <a:rPr lang="es-PA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d>
                      <m:dPr>
                        <m:begChr m:val="|"/>
                        <m:endChr m:val="|"/>
                        <m:ctrlPr>
                          <a:rPr lang="es-PA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̈"/>
                            <m:ctrlPr>
                              <a:rPr lang="es-PA" sz="1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s-PA" sz="1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PA" sz="1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s-PA" sz="1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</m:sub>
                            </m:sSub>
                          </m:e>
                        </m:acc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s-PA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s-PA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.</a:t>
                </a:r>
                <a:endParaRPr lang="es-PA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Rectá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5" y="2964911"/>
                <a:ext cx="4572000" cy="584071"/>
              </a:xfrm>
              <a:prstGeom prst="rect">
                <a:avLst/>
              </a:prstGeom>
              <a:blipFill rotWithShape="0">
                <a:blip r:embed="rId6"/>
                <a:stretch>
                  <a:fillRect l="-400" t="-1042" r="-400" b="-7292"/>
                </a:stretch>
              </a:blipFill>
            </p:spPr>
            <p:txBody>
              <a:bodyPr/>
              <a:lstStyle/>
              <a:p>
                <a:r>
                  <a:rPr lang="es-P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ángulo 10"/>
              <p:cNvSpPr/>
              <p:nvPr/>
            </p:nvSpPr>
            <p:spPr>
              <a:xfrm>
                <a:off x="62371" y="4068053"/>
                <a:ext cx="5624484" cy="546112"/>
              </a:xfrm>
              <a:prstGeom prst="rect">
                <a:avLst/>
              </a:pr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s-PA" sz="120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ctrlPr>
                                <a:rPr lang="es-PA" sz="120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̈"/>
                                  <m:ctrlPr>
                                    <a:rPr lang="es-PA" sz="120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s-PA" sz="120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es-PA" sz="1200" i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PA" sz="1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s-PA" sz="12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PA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PA" sz="12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s-PA" sz="12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s-PA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PA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PA" sz="1200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̇"/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PA" sz="1200" i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sSub>
                                    <m:sSub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PA" sz="1200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̇"/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PA" sz="1200" i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sSub>
                                    <m:sSub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PA" sz="1200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d>
                              <m:acc>
                                <m:accPr>
                                  <m:chr m:val="̇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acc>
                              <m:d>
                                <m:dPr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s-PA" sz="1200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d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PA" sz="1200" i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  <m:r>
                                            <a:rPr lang="es-PA" sz="1200" i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𝑗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e>
                              </m:d>
                              <m:acc>
                                <m:accPr>
                                  <m:chr m:val="̇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acc>
                              <m:d>
                                <m:dPr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PA" sz="1200" i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  <m:r>
                                            <a:rPr lang="es-PA" sz="1200" i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𝑗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s-PA" sz="1200" dirty="0"/>
              </a:p>
            </p:txBody>
          </p:sp>
        </mc:Choice>
        <mc:Fallback>
          <p:sp>
            <p:nvSpPr>
              <p:cNvPr id="11" name="Rectá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71" y="4068053"/>
                <a:ext cx="5624484" cy="546112"/>
              </a:xfrm>
              <a:prstGeom prst="rect">
                <a:avLst/>
              </a:prstGeom>
              <a:blipFill rotWithShape="0">
                <a:blip r:embed="rId7"/>
                <a:stretch>
                  <a:fillRect t="-27174" b="-56522"/>
                </a:stretch>
              </a:blip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s-P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ángulo 11"/>
              <p:cNvSpPr/>
              <p:nvPr/>
            </p:nvSpPr>
            <p:spPr>
              <a:xfrm>
                <a:off x="62371" y="4701823"/>
                <a:ext cx="5805773" cy="546112"/>
              </a:xfrm>
              <a:prstGeom prst="rect">
                <a:avLst/>
              </a:pr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s-PA" sz="120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ctrlPr>
                                <a:rPr lang="es-PA" sz="120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̈"/>
                                  <m:ctrlPr>
                                    <a:rPr lang="es-PA" sz="120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s-PA" sz="120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es-PA" sz="1200" i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PA" sz="1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s-PA" sz="12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PA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PA" sz="12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s-PA" sz="12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s-PA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PA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PA" sz="1200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̇"/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PA" sz="1200" i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sSub>
                                    <m:sSub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PA" sz="1200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̇"/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PA" sz="1200" i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sSub>
                                    <m:sSub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PA" sz="1200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d>
                              <m:acc>
                                <m:accPr>
                                  <m:chr m:val="̇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acc>
                              <m:d>
                                <m:dPr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s-PA" sz="1200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d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PA" sz="1200" i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𝑗</m:t>
                                              </m:r>
                                            </m:sub>
                                          </m:sSub>
                                          <m:r>
                                            <a:rPr lang="es-PA" sz="1200" i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e>
                              </m:d>
                              <m:acc>
                                <m:accPr>
                                  <m:chr m:val="̇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acc>
                              <m:d>
                                <m:dPr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PA" sz="1200" i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𝑗</m:t>
                                              </m:r>
                                            </m:sub>
                                          </m:sSub>
                                          <m:r>
                                            <a:rPr lang="es-PA" sz="1200" i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s-PA" sz="1200" dirty="0"/>
              </a:p>
            </p:txBody>
          </p:sp>
        </mc:Choice>
        <mc:Fallback>
          <p:sp>
            <p:nvSpPr>
              <p:cNvPr id="12" name="Rectángu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71" y="4701823"/>
                <a:ext cx="5805773" cy="546112"/>
              </a:xfrm>
              <a:prstGeom prst="rect">
                <a:avLst/>
              </a:prstGeom>
              <a:blipFill rotWithShape="0">
                <a:blip r:embed="rId8"/>
                <a:stretch>
                  <a:fillRect t="-46739" b="-82609"/>
                </a:stretch>
              </a:blip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s-P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ángulo 14"/>
          <p:cNvSpPr/>
          <p:nvPr/>
        </p:nvSpPr>
        <p:spPr>
          <a:xfrm>
            <a:off x="395535" y="5809449"/>
            <a:ext cx="4572000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181475" algn="l"/>
              </a:tabLst>
            </a:pPr>
            <a:r>
              <a:rPr lang="es-PA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Similar al caso anterior, simplemente se derivan las ecuaciones deducidas durante el análisis de velocidad. </a:t>
            </a:r>
            <a:endParaRPr lang="es-P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38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5" grpId="0" animBg="1"/>
      <p:bldP spid="7" grpId="0" animBg="1"/>
      <p:bldP spid="8" grpId="0"/>
      <p:bldP spid="11" grpId="0" animBg="1"/>
      <p:bldP spid="12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rmAutofit/>
          </a:bodyPr>
          <a:lstStyle/>
          <a:p>
            <a:r>
              <a:rPr lang="es-P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s-P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P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Análisis de aceleración</a:t>
            </a:r>
            <a:r>
              <a:rPr lang="es-PA" dirty="0" smtClean="0"/>
              <a:t/>
            </a:r>
            <a:br>
              <a:rPr lang="es-PA" dirty="0" smtClean="0"/>
            </a:br>
            <a:endParaRPr lang="es-PA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5811-58D7-496B-93D7-9A349E6C8937}" type="slidenum">
              <a:rPr lang="es-PA" smtClean="0"/>
              <a:t>5</a:t>
            </a:fld>
            <a:endParaRPr lang="es-PA"/>
          </a:p>
        </p:txBody>
      </p:sp>
      <p:sp>
        <p:nvSpPr>
          <p:cNvPr id="18" name="Rectángulo 17"/>
          <p:cNvSpPr/>
          <p:nvPr/>
        </p:nvSpPr>
        <p:spPr>
          <a:xfrm>
            <a:off x="395535" y="1484981"/>
            <a:ext cx="2848600" cy="3114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PA" sz="1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2. Análisis analítico de aceleración.</a:t>
            </a:r>
            <a:endParaRPr lang="es-P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ángulo 2"/>
              <p:cNvSpPr/>
              <p:nvPr/>
            </p:nvSpPr>
            <p:spPr>
              <a:xfrm>
                <a:off x="89247" y="1757381"/>
                <a:ext cx="4878288" cy="546112"/>
              </a:xfrm>
              <a:prstGeom prst="rect">
                <a:avLst/>
              </a:pr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PA" sz="120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s-PA" sz="120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PA" sz="12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acc>
                        </m:e>
                        <m:sub>
                          <m:r>
                            <a:rPr lang="es-PA" sz="1200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d>
                        <m:dPr>
                          <m:ctrlPr>
                            <a:rPr lang="es-PA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PA" sz="12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PA" sz="12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PA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PA" sz="12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s-PA" sz="12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s-PA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PA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̇"/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PA" sz="1200" i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begChr m:val=""/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  <m:r>
                                        <a:rPr lang="es-PA" sz="1200" i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PA" sz="1200" i="0"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sSub>
                                <m:sSubPr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̇"/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PA" sz="1200" i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begChr m:val=""/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  <m:r>
                                        <a:rPr lang="es-PA" sz="1200" i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PA" sz="1200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̇"/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e>
                                  </m:acc>
                                  <m:d>
                                    <m:d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d>
                              <m:r>
                                <a:rPr lang="es-PA" sz="1200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begChr m:val=""/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acc>
                                        <m:accPr>
                                          <m:chr m:val="̇"/>
                                          <m:ctrlP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sSub>
                                            <m:sSubPr>
                                              <m:ctrlP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𝑗</m:t>
                                              </m:r>
                                            </m:sub>
                                          </m:sSub>
                                        </m:e>
                                      </m:acc>
                                      <m:r>
                                        <a:rPr lang="es-PA" sz="1200" i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d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PA" sz="1200" i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  <m:r>
                                            <a:rPr lang="es-PA" sz="1200" i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𝑗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e>
                              </m:d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d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PA" sz="1200" i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  <m:r>
                                            <a:rPr lang="es-PA" sz="1200" i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𝑗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s-PA" sz="1200" dirty="0"/>
              </a:p>
            </p:txBody>
          </p:sp>
        </mc:Choice>
        <mc:Fallback>
          <p:sp>
            <p:nvSpPr>
              <p:cNvPr id="3" name="Rectá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47" y="1757381"/>
                <a:ext cx="4878288" cy="546112"/>
              </a:xfrm>
              <a:prstGeom prst="rect">
                <a:avLst/>
              </a:prstGeom>
              <a:blipFill rotWithShape="0">
                <a:blip r:embed="rId3"/>
                <a:stretch>
                  <a:fillRect t="-68478" b="-60870"/>
                </a:stretch>
              </a:blip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s-P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ángulo 3"/>
              <p:cNvSpPr/>
              <p:nvPr/>
            </p:nvSpPr>
            <p:spPr>
              <a:xfrm>
                <a:off x="89247" y="2438972"/>
                <a:ext cx="4806280" cy="546112"/>
              </a:xfrm>
              <a:prstGeom prst="rect">
                <a:avLst/>
              </a:pr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PA" sz="120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s-PA" sz="120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PA" sz="12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acc>
                        </m:e>
                        <m:sub>
                          <m:r>
                            <a:rPr lang="es-PA" sz="12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s-PA" sz="1200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PA" sz="12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PA" sz="1200" i="0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s-PA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PA" sz="12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s-PA" sz="12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s-PA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PA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̇"/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PA" sz="1200" i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begChr m:val=""/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  <m:r>
                                        <a:rPr lang="es-PA" sz="1200" i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PA" sz="1200" i="0"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sSub>
                                <m:sSubPr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̇"/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PA" sz="1200" i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begChr m:val=""/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  <m:r>
                                        <a:rPr lang="es-PA" sz="1200" i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PA" sz="1200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̇"/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</m:e>
                                  </m:acc>
                                  <m:d>
                                    <m:d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d>
                              <m:r>
                                <a:rPr lang="es-PA" sz="1200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begChr m:val=""/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acc>
                                        <m:accPr>
                                          <m:chr m:val="̇"/>
                                          <m:ctrlP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sSub>
                                            <m:sSubPr>
                                              <m:ctrlP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</m:e>
                                      </m:acc>
                                      <m:r>
                                        <a:rPr lang="es-PA" sz="1200" i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d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PA" sz="1200" i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𝑗</m:t>
                                              </m:r>
                                            </m:sub>
                                          </m:sSub>
                                          <m:r>
                                            <a:rPr lang="es-PA" sz="1200" i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e>
                              </m:d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d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PA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s-PA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PA" sz="1200" i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PA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𝑗</m:t>
                                              </m:r>
                                            </m:sub>
                                          </m:sSub>
                                          <m:r>
                                            <a:rPr lang="es-PA" sz="1200" i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PA" sz="12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s-PA" sz="1200" dirty="0"/>
              </a:p>
            </p:txBody>
          </p:sp>
        </mc:Choice>
        <mc:Fallback>
          <p:sp>
            <p:nvSpPr>
              <p:cNvPr id="4" name="Rectá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47" y="2438972"/>
                <a:ext cx="4806280" cy="546112"/>
              </a:xfrm>
              <a:prstGeom prst="rect">
                <a:avLst/>
              </a:prstGeom>
              <a:blipFill rotWithShape="0">
                <a:blip r:embed="rId4"/>
                <a:stretch>
                  <a:fillRect t="-68478" b="-60870"/>
                </a:stretch>
              </a:blip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s-P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ángulo 5"/>
          <p:cNvSpPr/>
          <p:nvPr/>
        </p:nvSpPr>
        <p:spPr>
          <a:xfrm>
            <a:off x="395535" y="3015568"/>
            <a:ext cx="4572000" cy="31149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181475" algn="l"/>
              </a:tabLst>
            </a:pPr>
            <a:r>
              <a:rPr lang="es-PA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e) Quinto caso: este caso es similar al segundo caso. </a:t>
            </a:r>
            <a:endParaRPr lang="es-P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395535" y="3327064"/>
            <a:ext cx="4572000" cy="10030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181475" algn="l"/>
              </a:tabLst>
            </a:pPr>
            <a:r>
              <a:rPr lang="es-PA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Para más detalles respecto a las formas explicitas resultantes una vez se efectúan las derivaciones respectivas en casa uno de los casos; vea el material de apoyo adjunto a la presentación. </a:t>
            </a:r>
            <a:endParaRPr lang="es-P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391481" y="4330095"/>
            <a:ext cx="2151551" cy="3114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181475" algn="l"/>
              </a:tabLst>
            </a:pPr>
            <a:r>
              <a:rPr lang="es-PA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3. Curvas de aceleración. </a:t>
            </a:r>
            <a:endParaRPr lang="es-P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391481" y="4641591"/>
            <a:ext cx="4576054" cy="783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181475" algn="l"/>
              </a:tabLst>
            </a:pPr>
            <a:r>
              <a:rPr lang="es-PA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 partir del diagrama de velocidad vs. tiempo es posible determinar de forma aproximada el diagrama de aceleración vs. tiempo. </a:t>
            </a:r>
            <a:endParaRPr lang="es-P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ángulo 18"/>
              <p:cNvSpPr/>
              <p:nvPr/>
            </p:nvSpPr>
            <p:spPr>
              <a:xfrm>
                <a:off x="2079792" y="5425460"/>
                <a:ext cx="1199431" cy="501356"/>
              </a:xfrm>
              <a:prstGeom prst="rect">
                <a:avLst/>
              </a:pr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s-PA" sz="1400" b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PA" sz="1400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</m:acc>
                      <m:r>
                        <a:rPr lang="es-PA" sz="1400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PA" sz="1400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PA" sz="1400" b="0" i="1">
                              <a:latin typeface="Cambria Math" panose="02040503050406030204" pitchFamily="18" charset="0"/>
                            </a:rPr>
                            <m:t>𝑑</m:t>
                          </m:r>
                          <m:acc>
                            <m:accPr>
                              <m:chr m:val="̇"/>
                              <m:ctrlPr>
                                <a:rPr lang="es-PA" sz="1400" b="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PA" sz="1400" b="1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num>
                        <m:den>
                          <m:r>
                            <a:rPr lang="es-PA" sz="1400" b="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PA" sz="1400" b="0" i="0">
                          <a:latin typeface="Cambria Math" panose="02040503050406030204" pitchFamily="18" charset="0"/>
                        </a:rPr>
                        <m:t>≅</m:t>
                      </m:r>
                      <m:f>
                        <m:fPr>
                          <m:ctrlPr>
                            <a:rPr lang="es-PA" sz="1400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PA" sz="1400" b="0" i="0">
                              <a:latin typeface="Cambria Math" panose="02040503050406030204" pitchFamily="18" charset="0"/>
                            </a:rPr>
                            <m:t>∆</m:t>
                          </m:r>
                          <m:acc>
                            <m:accPr>
                              <m:chr m:val="̇"/>
                              <m:ctrlPr>
                                <a:rPr lang="es-PA" sz="1400" b="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PA" sz="1400" b="1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num>
                        <m:den>
                          <m:r>
                            <a:rPr lang="es-PA" sz="1400" b="0" i="0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s-PA" sz="1400" b="0" i="1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s-PA" sz="1400" dirty="0"/>
              </a:p>
            </p:txBody>
          </p:sp>
        </mc:Choice>
        <mc:Fallback>
          <p:sp>
            <p:nvSpPr>
              <p:cNvPr id="19" name="Rectángulo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9792" y="5425460"/>
                <a:ext cx="1199431" cy="501356"/>
              </a:xfrm>
              <a:prstGeom prst="rect">
                <a:avLst/>
              </a:prstGeom>
              <a:blipFill rotWithShape="0">
                <a:blip r:embed="rId5"/>
                <a:stretch>
                  <a:fillRect b="-1190"/>
                </a:stretch>
              </a:blip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s-P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Imagen 19"/>
          <p:cNvPicPr/>
          <p:nvPr/>
        </p:nvPicPr>
        <p:blipFill rotWithShape="1">
          <a:blip r:embed="rId6"/>
          <a:srcRect l="23959" t="17908" r="5034" b="10149"/>
          <a:stretch/>
        </p:blipFill>
        <p:spPr bwMode="auto">
          <a:xfrm>
            <a:off x="5154564" y="1484981"/>
            <a:ext cx="3895725" cy="22193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Imagen 20"/>
          <p:cNvPicPr/>
          <p:nvPr/>
        </p:nvPicPr>
        <p:blipFill rotWithShape="1">
          <a:blip r:embed="rId7"/>
          <a:srcRect l="27083" t="24392" r="5729" b="13236"/>
          <a:stretch/>
        </p:blipFill>
        <p:spPr bwMode="auto">
          <a:xfrm>
            <a:off x="5154564" y="4068303"/>
            <a:ext cx="3686175" cy="19240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83557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" grpId="0" animBg="1"/>
      <p:bldP spid="4" grpId="0" animBg="1"/>
      <p:bldP spid="6" grpId="0"/>
      <p:bldP spid="13" grpId="0"/>
      <p:bldP spid="16" grpId="0"/>
      <p:bldP spid="17" grpId="0"/>
      <p:bldP spid="19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1597</TotalTime>
  <Words>531</Words>
  <Application>Microsoft Office PowerPoint</Application>
  <PresentationFormat>Presentación en pantalla (4:3)</PresentationFormat>
  <Paragraphs>83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 Math</vt:lpstr>
      <vt:lpstr>Times New Roman</vt:lpstr>
      <vt:lpstr>Tema de Office</vt:lpstr>
      <vt:lpstr>V. Análisis de aceleración </vt:lpstr>
      <vt:lpstr>V. Análisis de aceleración </vt:lpstr>
      <vt:lpstr>V. Análisis de aceleración </vt:lpstr>
      <vt:lpstr>V. Análisis de aceleración </vt:lpstr>
      <vt:lpstr>V. Análisis de aceleración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Arturo Arosemena</dc:creator>
  <cp:lastModifiedBy>Arturo Antonio Arosemena Pitty</cp:lastModifiedBy>
  <cp:revision>150</cp:revision>
  <cp:lastPrinted>2016-04-05T19:06:55Z</cp:lastPrinted>
  <dcterms:created xsi:type="dcterms:W3CDTF">2014-04-04T14:02:17Z</dcterms:created>
  <dcterms:modified xsi:type="dcterms:W3CDTF">2016-04-13T01:14:22Z</dcterms:modified>
</cp:coreProperties>
</file>