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8"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74" d="100"/>
          <a:sy n="74" d="100"/>
        </p:scale>
        <p:origin x="7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9FEDCF-88CB-4627-861C-E25B92D08C2D}" type="datetimeFigureOut">
              <a:rPr lang="es-PA" smtClean="0"/>
              <a:t>04/05/2016</a:t>
            </a:fld>
            <a:endParaRPr lang="es-PA"/>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PA" smtClean="0"/>
              <a:t>PPT elaborado por Arturo Arosemena.</a:t>
            </a:r>
            <a:endParaRPr lang="es-PA"/>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C9D83E-4F76-4FDD-A097-82CDD5FA7702}" type="slidenum">
              <a:rPr lang="es-PA" smtClean="0"/>
              <a:t>‹Nº›</a:t>
            </a:fld>
            <a:endParaRPr lang="es-PA"/>
          </a:p>
        </p:txBody>
      </p:sp>
    </p:spTree>
    <p:extLst>
      <p:ext uri="{BB962C8B-B14F-4D97-AF65-F5344CB8AC3E}">
        <p14:creationId xmlns:p14="http://schemas.microsoft.com/office/powerpoint/2010/main" val="15805747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A091D-06FC-479B-A31F-A592CB03CFAA}" type="datetimeFigureOut">
              <a:rPr lang="es-PA" smtClean="0"/>
              <a:t>04/05/2016</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PA" smtClean="0"/>
              <a:t>PPT elaborado por Arturo Arosemena.</a:t>
            </a:r>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CE239-7BF7-43EB-8D25-CD205F431652}" type="slidenum">
              <a:rPr lang="es-PA" smtClean="0"/>
              <a:t>‹Nº›</a:t>
            </a:fld>
            <a:endParaRPr lang="es-PA"/>
          </a:p>
        </p:txBody>
      </p:sp>
    </p:spTree>
    <p:extLst>
      <p:ext uri="{BB962C8B-B14F-4D97-AF65-F5344CB8AC3E}">
        <p14:creationId xmlns:p14="http://schemas.microsoft.com/office/powerpoint/2010/main" val="2305535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1</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331567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10</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143054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11</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387876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12</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195053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13</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374367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14</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231399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15</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322903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2</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243683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3</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24895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4</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322514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5</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91943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6</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99196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7</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24954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8</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404225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3 Marcador de número de diapositiva"/>
          <p:cNvSpPr>
            <a:spLocks noGrp="1"/>
          </p:cNvSpPr>
          <p:nvPr>
            <p:ph type="sldNum" sz="quarter" idx="10"/>
          </p:nvPr>
        </p:nvSpPr>
        <p:spPr/>
        <p:txBody>
          <a:bodyPr/>
          <a:lstStyle/>
          <a:p>
            <a:fld id="{23DCE239-7BF7-43EB-8D25-CD205F431652}" type="slidenum">
              <a:rPr lang="es-PA" smtClean="0"/>
              <a:t>9</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Tree>
    <p:extLst>
      <p:ext uri="{BB962C8B-B14F-4D97-AF65-F5344CB8AC3E}">
        <p14:creationId xmlns:p14="http://schemas.microsoft.com/office/powerpoint/2010/main" val="21506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p>
            <a:fld id="{2DC3B895-FA65-4CBF-AD2E-DF5112503E2D}" type="datetime1">
              <a:rPr lang="es-PA" smtClean="0"/>
              <a:t>04/05/2016</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
        <p:nvSpPr>
          <p:cNvPr id="6" name="5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276947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791981C2-89B9-4FB4-8FEC-D145A9352749}" type="datetime1">
              <a:rPr lang="es-PA" smtClean="0"/>
              <a:t>04/05/2016</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
        <p:nvSpPr>
          <p:cNvPr id="6" name="5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250483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C8B16BA3-D728-4397-BD45-FA5FC995C75B}" type="datetime1">
              <a:rPr lang="es-PA" smtClean="0"/>
              <a:t>04/05/2016</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
        <p:nvSpPr>
          <p:cNvPr id="6" name="5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231385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p>
            <a:fld id="{7F275238-2687-4ACB-8D9F-28D7AC810400}" type="datetime1">
              <a:rPr lang="es-PA" smtClean="0"/>
              <a:t>04/05/2016</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
        <p:nvSpPr>
          <p:cNvPr id="6" name="5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178435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97A004-4253-42E7-846C-8DBD4E52D4CC}" type="datetime1">
              <a:rPr lang="es-PA" smtClean="0"/>
              <a:t>04/05/2016</a:t>
            </a:fld>
            <a:endParaRPr lang="es-PA"/>
          </a:p>
        </p:txBody>
      </p:sp>
      <p:sp>
        <p:nvSpPr>
          <p:cNvPr id="5" name="4 Marcador de pie de página"/>
          <p:cNvSpPr>
            <a:spLocks noGrp="1"/>
          </p:cNvSpPr>
          <p:nvPr>
            <p:ph type="ftr" sz="quarter" idx="11"/>
          </p:nvPr>
        </p:nvSpPr>
        <p:spPr/>
        <p:txBody>
          <a:bodyPr/>
          <a:lstStyle/>
          <a:p>
            <a:r>
              <a:rPr lang="es-PA" smtClean="0"/>
              <a:t>PPT elaborado por Arturo Arosemena</a:t>
            </a:r>
            <a:endParaRPr lang="es-PA"/>
          </a:p>
        </p:txBody>
      </p:sp>
      <p:sp>
        <p:nvSpPr>
          <p:cNvPr id="6" name="5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315783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p>
            <a:fld id="{D1B550AE-4A42-4097-863A-FE5340D38E74}" type="datetime1">
              <a:rPr lang="es-PA" smtClean="0"/>
              <a:t>04/05/2016</a:t>
            </a:fld>
            <a:endParaRPr lang="es-PA"/>
          </a:p>
        </p:txBody>
      </p:sp>
      <p:sp>
        <p:nvSpPr>
          <p:cNvPr id="6" name="5 Marcador de pie de página"/>
          <p:cNvSpPr>
            <a:spLocks noGrp="1"/>
          </p:cNvSpPr>
          <p:nvPr>
            <p:ph type="ftr" sz="quarter" idx="11"/>
          </p:nvPr>
        </p:nvSpPr>
        <p:spPr/>
        <p:txBody>
          <a:bodyPr/>
          <a:lstStyle/>
          <a:p>
            <a:r>
              <a:rPr lang="es-PA" smtClean="0"/>
              <a:t>PPT elaborado por Arturo Arosemena</a:t>
            </a:r>
            <a:endParaRPr lang="es-PA"/>
          </a:p>
        </p:txBody>
      </p:sp>
      <p:sp>
        <p:nvSpPr>
          <p:cNvPr id="7" name="6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283647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p>
            <a:fld id="{D5267768-7017-42F0-BFF8-513395832F06}" type="datetime1">
              <a:rPr lang="es-PA" smtClean="0"/>
              <a:t>04/05/2016</a:t>
            </a:fld>
            <a:endParaRPr lang="es-PA"/>
          </a:p>
        </p:txBody>
      </p:sp>
      <p:sp>
        <p:nvSpPr>
          <p:cNvPr id="8" name="7 Marcador de pie de página"/>
          <p:cNvSpPr>
            <a:spLocks noGrp="1"/>
          </p:cNvSpPr>
          <p:nvPr>
            <p:ph type="ftr" sz="quarter" idx="11"/>
          </p:nvPr>
        </p:nvSpPr>
        <p:spPr/>
        <p:txBody>
          <a:bodyPr/>
          <a:lstStyle/>
          <a:p>
            <a:r>
              <a:rPr lang="es-PA" smtClean="0"/>
              <a:t>PPT elaborado por Arturo Arosemena</a:t>
            </a:r>
            <a:endParaRPr lang="es-PA"/>
          </a:p>
        </p:txBody>
      </p:sp>
      <p:sp>
        <p:nvSpPr>
          <p:cNvPr id="9" name="8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323831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p>
            <a:fld id="{AD1A7102-FA9F-464B-9F5F-2607438C361B}" type="datetime1">
              <a:rPr lang="es-PA" smtClean="0"/>
              <a:t>04/05/2016</a:t>
            </a:fld>
            <a:endParaRPr lang="es-PA"/>
          </a:p>
        </p:txBody>
      </p:sp>
      <p:sp>
        <p:nvSpPr>
          <p:cNvPr id="4" name="3 Marcador de pie de página"/>
          <p:cNvSpPr>
            <a:spLocks noGrp="1"/>
          </p:cNvSpPr>
          <p:nvPr>
            <p:ph type="ftr" sz="quarter" idx="11"/>
          </p:nvPr>
        </p:nvSpPr>
        <p:spPr/>
        <p:txBody>
          <a:bodyPr/>
          <a:lstStyle/>
          <a:p>
            <a:r>
              <a:rPr lang="es-PA" smtClean="0"/>
              <a:t>PPT elaborado por Arturo Arosemena</a:t>
            </a:r>
            <a:endParaRPr lang="es-PA"/>
          </a:p>
        </p:txBody>
      </p:sp>
      <p:sp>
        <p:nvSpPr>
          <p:cNvPr id="5" name="4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185976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A1FD87-476A-47F5-8F68-9045C19AD8F9}" type="datetime1">
              <a:rPr lang="es-PA" smtClean="0"/>
              <a:t>04/05/2016</a:t>
            </a:fld>
            <a:endParaRPr lang="es-PA"/>
          </a:p>
        </p:txBody>
      </p:sp>
      <p:sp>
        <p:nvSpPr>
          <p:cNvPr id="3" name="2 Marcador de pie de página"/>
          <p:cNvSpPr>
            <a:spLocks noGrp="1"/>
          </p:cNvSpPr>
          <p:nvPr>
            <p:ph type="ftr" sz="quarter" idx="11"/>
          </p:nvPr>
        </p:nvSpPr>
        <p:spPr/>
        <p:txBody>
          <a:bodyPr/>
          <a:lstStyle/>
          <a:p>
            <a:r>
              <a:rPr lang="es-PA" smtClean="0"/>
              <a:t>PPT elaborado por Arturo Arosemena</a:t>
            </a:r>
            <a:endParaRPr lang="es-PA"/>
          </a:p>
        </p:txBody>
      </p:sp>
      <p:sp>
        <p:nvSpPr>
          <p:cNvPr id="4" name="3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96399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3C8B09-32F6-4123-816E-3AAF17B9E91D}" type="datetime1">
              <a:rPr lang="es-PA" smtClean="0"/>
              <a:t>04/05/2016</a:t>
            </a:fld>
            <a:endParaRPr lang="es-PA"/>
          </a:p>
        </p:txBody>
      </p:sp>
      <p:sp>
        <p:nvSpPr>
          <p:cNvPr id="6" name="5 Marcador de pie de página"/>
          <p:cNvSpPr>
            <a:spLocks noGrp="1"/>
          </p:cNvSpPr>
          <p:nvPr>
            <p:ph type="ftr" sz="quarter" idx="11"/>
          </p:nvPr>
        </p:nvSpPr>
        <p:spPr/>
        <p:txBody>
          <a:bodyPr/>
          <a:lstStyle/>
          <a:p>
            <a:r>
              <a:rPr lang="es-PA" smtClean="0"/>
              <a:t>PPT elaborado por Arturo Arosemena</a:t>
            </a:r>
            <a:endParaRPr lang="es-PA"/>
          </a:p>
        </p:txBody>
      </p:sp>
      <p:sp>
        <p:nvSpPr>
          <p:cNvPr id="7" name="6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323043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941C24B-2E77-4771-B9F3-A9A504E7B569}" type="datetime1">
              <a:rPr lang="es-PA" smtClean="0"/>
              <a:t>04/05/2016</a:t>
            </a:fld>
            <a:endParaRPr lang="es-PA"/>
          </a:p>
        </p:txBody>
      </p:sp>
      <p:sp>
        <p:nvSpPr>
          <p:cNvPr id="6" name="5 Marcador de pie de página"/>
          <p:cNvSpPr>
            <a:spLocks noGrp="1"/>
          </p:cNvSpPr>
          <p:nvPr>
            <p:ph type="ftr" sz="quarter" idx="11"/>
          </p:nvPr>
        </p:nvSpPr>
        <p:spPr/>
        <p:txBody>
          <a:bodyPr/>
          <a:lstStyle/>
          <a:p>
            <a:r>
              <a:rPr lang="es-PA" smtClean="0"/>
              <a:t>PPT elaborado por Arturo Arosemena</a:t>
            </a:r>
            <a:endParaRPr lang="es-PA"/>
          </a:p>
        </p:txBody>
      </p:sp>
      <p:sp>
        <p:nvSpPr>
          <p:cNvPr id="7" name="6 Marcador de número de diapositiva"/>
          <p:cNvSpPr>
            <a:spLocks noGrp="1"/>
          </p:cNvSpPr>
          <p:nvPr>
            <p:ph type="sldNum" sz="quarter" idx="12"/>
          </p:nvPr>
        </p:nvSpPr>
        <p:spPr/>
        <p:txBody>
          <a:bodyPr/>
          <a:lstStyle/>
          <a:p>
            <a:fld id="{76D35811-58D7-496B-93D7-9A349E6C8937}" type="slidenum">
              <a:rPr lang="es-PA" smtClean="0"/>
              <a:t>‹Nº›</a:t>
            </a:fld>
            <a:endParaRPr lang="es-PA"/>
          </a:p>
        </p:txBody>
      </p:sp>
    </p:spTree>
    <p:extLst>
      <p:ext uri="{BB962C8B-B14F-4D97-AF65-F5344CB8AC3E}">
        <p14:creationId xmlns:p14="http://schemas.microsoft.com/office/powerpoint/2010/main" val="392063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FC186-109D-4BBF-A3BA-4F15DB03D3CC}" type="datetime1">
              <a:rPr lang="es-PA" smtClean="0"/>
              <a:t>04/05/2016</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PA" smtClean="0"/>
              <a:t>PPT elaborado por Arturo Arosemena</a:t>
            </a:r>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35811-58D7-496B-93D7-9A349E6C8937}" type="slidenum">
              <a:rPr lang="es-PA" smtClean="0"/>
              <a:t>‹Nº›</a:t>
            </a:fld>
            <a:endParaRPr lang="es-PA"/>
          </a:p>
        </p:txBody>
      </p:sp>
    </p:spTree>
    <p:extLst>
      <p:ext uri="{BB962C8B-B14F-4D97-AF65-F5344CB8AC3E}">
        <p14:creationId xmlns:p14="http://schemas.microsoft.com/office/powerpoint/2010/main" val="66316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a:bodyPr>
          <a:lstStyle/>
          <a:p>
            <a:r>
              <a:rPr lang="es-PA" sz="4000" b="1" dirty="0" smtClean="0">
                <a:latin typeface="Times New Roman" panose="02020603050405020304" pitchFamily="18" charset="0"/>
                <a:cs typeface="Times New Roman" panose="02020603050405020304" pitchFamily="18" charset="0"/>
              </a:rPr>
              <a:t>IV. </a:t>
            </a:r>
            <a:r>
              <a:rPr lang="es-PA" sz="4000" b="1" dirty="0">
                <a:latin typeface="Times New Roman" panose="02020603050405020304" pitchFamily="18" charset="0"/>
                <a:cs typeface="Times New Roman" panose="02020603050405020304" pitchFamily="18" charset="0"/>
              </a:rPr>
              <a:t>Análisis de velocidad</a:t>
            </a:r>
            <a:r>
              <a:rPr lang="es-PA" dirty="0" smtClean="0"/>
              <a:t/>
            </a:r>
            <a:br>
              <a:rPr lang="es-PA" dirty="0" smtClean="0"/>
            </a:br>
            <a:endParaRPr lang="es-PA" dirty="0"/>
          </a:p>
        </p:txBody>
      </p:sp>
      <p:sp>
        <p:nvSpPr>
          <p:cNvPr id="3" name="2 Subtítulo"/>
          <p:cNvSpPr>
            <a:spLocks noGrp="1"/>
          </p:cNvSpPr>
          <p:nvPr>
            <p:ph type="subTitle" idx="1"/>
          </p:nvPr>
        </p:nvSpPr>
        <p:spPr>
          <a:xfrm>
            <a:off x="395536" y="1484784"/>
            <a:ext cx="4547647" cy="1800200"/>
          </a:xfrm>
          <a:solidFill>
            <a:schemeClr val="bg1"/>
          </a:solidFill>
          <a:ln>
            <a:solidFill>
              <a:schemeClr val="tx2">
                <a:lumMod val="60000"/>
                <a:lumOff val="40000"/>
              </a:schemeClr>
            </a:solidFill>
          </a:ln>
        </p:spPr>
        <p:txBody>
          <a:bodyPr>
            <a:normAutofit/>
          </a:bodyPr>
          <a:lstStyle/>
          <a:p>
            <a:pPr algn="just"/>
            <a:r>
              <a:rPr lang="es-PA" sz="1300" b="1" dirty="0">
                <a:solidFill>
                  <a:schemeClr val="tx1"/>
                </a:solidFill>
                <a:latin typeface="Times New Roman" panose="02020603050405020304" pitchFamily="18" charset="0"/>
                <a:cs typeface="Times New Roman" panose="02020603050405020304" pitchFamily="18" charset="0"/>
              </a:rPr>
              <a:t>Objetivos:</a:t>
            </a:r>
            <a:endParaRPr lang="es-PA" sz="1300" dirty="0">
              <a:solidFill>
                <a:schemeClr val="tx1"/>
              </a:solidFill>
              <a:latin typeface="Times New Roman" panose="02020603050405020304" pitchFamily="18" charset="0"/>
              <a:cs typeface="Times New Roman" panose="02020603050405020304" pitchFamily="18" charset="0"/>
            </a:endParaRPr>
          </a:p>
          <a:p>
            <a:pPr algn="just"/>
            <a:r>
              <a:rPr lang="es-PA" sz="1300" dirty="0">
                <a:solidFill>
                  <a:schemeClr val="tx1"/>
                </a:solidFill>
                <a:latin typeface="Times New Roman" panose="02020603050405020304" pitchFamily="18" charset="0"/>
                <a:cs typeface="Times New Roman" panose="02020603050405020304" pitchFamily="18" charset="0"/>
              </a:rPr>
              <a:t>1. Definir que es velocidad lineal, rotacional, y relativa.</a:t>
            </a:r>
          </a:p>
          <a:p>
            <a:pPr algn="just"/>
            <a:r>
              <a:rPr lang="es-PA" sz="1300" dirty="0">
                <a:solidFill>
                  <a:schemeClr val="tx1"/>
                </a:solidFill>
                <a:latin typeface="Times New Roman" panose="02020603050405020304" pitchFamily="18" charset="0"/>
                <a:cs typeface="Times New Roman" panose="02020603050405020304" pitchFamily="18" charset="0"/>
              </a:rPr>
              <a:t>2. Usar métodos gráficos y analíticos para determinar la velocidad de algún punto en un eslabón de un determinado mecanismo.</a:t>
            </a:r>
          </a:p>
          <a:p>
            <a:pPr algn="just"/>
            <a:r>
              <a:rPr lang="es-PA" sz="1300" dirty="0">
                <a:solidFill>
                  <a:schemeClr val="tx1"/>
                </a:solidFill>
                <a:latin typeface="Times New Roman" panose="02020603050405020304" pitchFamily="18" charset="0"/>
                <a:cs typeface="Times New Roman" panose="02020603050405020304" pitchFamily="18" charset="0"/>
              </a:rPr>
              <a:t>3. Comprender como se construye la curva de velocidad a partir de la curva de desplazamiento del ciclo completo de un mecanismo. </a:t>
            </a:r>
          </a:p>
        </p:txBody>
      </p:sp>
      <p:sp>
        <p:nvSpPr>
          <p:cNvPr id="10" name="9 Marcador de fecha"/>
          <p:cNvSpPr>
            <a:spLocks noGrp="1"/>
          </p:cNvSpPr>
          <p:nvPr>
            <p:ph type="dt" sz="half" idx="10"/>
          </p:nvPr>
        </p:nvSpPr>
        <p:spPr/>
        <p:txBody>
          <a:bodyPr/>
          <a:lstStyle/>
          <a:p>
            <a:r>
              <a:rPr lang="es-PA" smtClean="0"/>
              <a:t>PPT elaborado por Arturo Arosemena</a:t>
            </a:r>
            <a:endParaRPr lang="es-PA"/>
          </a:p>
        </p:txBody>
      </p:sp>
      <p:sp>
        <p:nvSpPr>
          <p:cNvPr id="9" name="8 Marcador de número de diapositiva"/>
          <p:cNvSpPr>
            <a:spLocks noGrp="1"/>
          </p:cNvSpPr>
          <p:nvPr>
            <p:ph type="sldNum" sz="quarter" idx="12"/>
          </p:nvPr>
        </p:nvSpPr>
        <p:spPr/>
        <p:txBody>
          <a:bodyPr/>
          <a:lstStyle/>
          <a:p>
            <a:fld id="{76D35811-58D7-496B-93D7-9A349E6C8937}" type="slidenum">
              <a:rPr lang="es-PA" smtClean="0"/>
              <a:t>1</a:t>
            </a:fld>
            <a:endParaRPr lang="es-PA"/>
          </a:p>
        </p:txBody>
      </p:sp>
      <p:sp>
        <p:nvSpPr>
          <p:cNvPr id="4" name="Rectángulo 3"/>
          <p:cNvSpPr/>
          <p:nvPr/>
        </p:nvSpPr>
        <p:spPr>
          <a:xfrm>
            <a:off x="395536" y="3284984"/>
            <a:ext cx="1402885" cy="311496"/>
          </a:xfrm>
          <a:prstGeom prst="rect">
            <a:avLst/>
          </a:prstGeom>
        </p:spPr>
        <p:txBody>
          <a:bodyPr wrap="none">
            <a:spAutoFit/>
          </a:bodyPr>
          <a:lstStyle/>
          <a:p>
            <a:pPr algn="just">
              <a:lnSpc>
                <a:spcPct val="107000"/>
              </a:lnSpc>
              <a:spcAft>
                <a:spcPts val="800"/>
              </a:spcAft>
            </a:pPr>
            <a:r>
              <a:rPr lang="es-PA" sz="1400" b="1" dirty="0">
                <a:latin typeface="Times New Roman" panose="02020603050405020304" pitchFamily="18" charset="0"/>
                <a:ea typeface="Calibri" panose="020F0502020204030204" pitchFamily="34" charset="0"/>
                <a:cs typeface="Arial" panose="020B0604020202020204" pitchFamily="34" charset="0"/>
              </a:rPr>
              <a:t>1. Introducción.</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ángulo 6"/>
          <p:cNvSpPr/>
          <p:nvPr/>
        </p:nvSpPr>
        <p:spPr>
          <a:xfrm>
            <a:off x="395536" y="3596480"/>
            <a:ext cx="4547647"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Calibri" panose="020F0502020204030204" pitchFamily="34" charset="0"/>
                <a:cs typeface="Arial" panose="020B0604020202020204" pitchFamily="34" charset="0"/>
              </a:rPr>
              <a:t>El análisis de velocidad es importante ya que asocia el movimiento de un punto sobre un mecanismo con el tiempo.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ángulo 7"/>
          <p:cNvSpPr/>
          <p:nvPr/>
        </p:nvSpPr>
        <p:spPr>
          <a:xfrm>
            <a:off x="395536" y="4162174"/>
            <a:ext cx="1157176" cy="311496"/>
          </a:xfrm>
          <a:prstGeom prst="rect">
            <a:avLst/>
          </a:prstGeom>
        </p:spPr>
        <p:txBody>
          <a:bodyPr wrap="none">
            <a:spAutoFit/>
          </a:bodyPr>
          <a:lstStyle/>
          <a:p>
            <a:pPr algn="just">
              <a:lnSpc>
                <a:spcPct val="107000"/>
              </a:lnSpc>
              <a:spcAft>
                <a:spcPts val="800"/>
              </a:spcAft>
            </a:pPr>
            <a:r>
              <a:rPr lang="es-PA" sz="1400" b="1" dirty="0">
                <a:latin typeface="Times New Roman" panose="02020603050405020304" pitchFamily="18" charset="0"/>
                <a:ea typeface="Calibri" panose="020F0502020204030204" pitchFamily="34" charset="0"/>
                <a:cs typeface="Arial" panose="020B0604020202020204" pitchFamily="34" charset="0"/>
              </a:rPr>
              <a:t>2. Velocidad.</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ángulo 10"/>
              <p:cNvSpPr/>
              <p:nvPr/>
            </p:nvSpPr>
            <p:spPr>
              <a:xfrm>
                <a:off x="395536" y="4473670"/>
                <a:ext cx="4547647" cy="783869"/>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Calibri" panose="020F0502020204030204" pitchFamily="34" charset="0"/>
                    <a:cs typeface="Arial" panose="020B0604020202020204" pitchFamily="34" charset="0"/>
                  </a:rPr>
                  <a:t>Como se comentó durante la clase anterior, la posición de un determinado punto en un plano puede ser expresada por medio de un vector </a:t>
                </a:r>
                <a14:m>
                  <m:oMath xmlns:m="http://schemas.openxmlformats.org/officeDocument/2006/math">
                    <m:sSub>
                      <m:sSubPr>
                        <m:ctrlPr>
                          <a:rPr lang="es-PA" sz="1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b="1" i="1">
                            <a:effectLst/>
                            <a:latin typeface="Cambria Math" panose="02040503050406030204" pitchFamily="18" charset="0"/>
                            <a:ea typeface="Calibri" panose="020F0502020204030204" pitchFamily="34" charset="0"/>
                            <a:cs typeface="Times New Roman" panose="02020603050405020304" pitchFamily="18" charset="0"/>
                          </a:rPr>
                          <m:t>𝒓</m:t>
                        </m:r>
                      </m:e>
                      <m:sub>
                        <m:r>
                          <a:rPr lang="es-PA" sz="1400" b="1" i="1">
                            <a:effectLst/>
                            <a:latin typeface="Cambria Math" panose="02040503050406030204" pitchFamily="18" charset="0"/>
                            <a:ea typeface="Calibri" panose="020F0502020204030204" pitchFamily="34" charset="0"/>
                            <a:cs typeface="Times New Roman" panose="02020603050405020304" pitchFamily="18" charset="0"/>
                          </a:rPr>
                          <m:t>𝒊</m:t>
                        </m:r>
                      </m:sub>
                    </m:sSub>
                    <m:r>
                      <a:rPr lang="es-PA" sz="1400" b="1" i="1">
                        <a:effectLst/>
                        <a:latin typeface="Cambria Math" panose="02040503050406030204" pitchFamily="18" charset="0"/>
                        <a:ea typeface="Calibri" panose="020F0502020204030204" pitchFamily="34" charset="0"/>
                        <a:cs typeface="Times New Roman" panose="02020603050405020304" pitchFamily="18" charset="0"/>
                      </a:rPr>
                      <m:t>(</m:t>
                    </m:r>
                    <m:r>
                      <a:rPr lang="es-PA" sz="1400" b="1" i="1">
                        <a:effectLst/>
                        <a:latin typeface="Cambria Math" panose="02040503050406030204" pitchFamily="18" charset="0"/>
                        <a:ea typeface="Calibri" panose="020F0502020204030204" pitchFamily="34" charset="0"/>
                        <a:cs typeface="Times New Roman" panose="02020603050405020304" pitchFamily="18" charset="0"/>
                      </a:rPr>
                      <m:t>𝒕</m:t>
                    </m:r>
                    <m:r>
                      <a:rPr lang="es-PA" sz="1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de la forma:</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1" name="Rectángulo 10"/>
              <p:cNvSpPr>
                <a:spLocks noRot="1" noChangeAspect="1" noMove="1" noResize="1" noEditPoints="1" noAdjustHandles="1" noChangeArrowheads="1" noChangeShapeType="1" noTextEdit="1"/>
              </p:cNvSpPr>
              <p:nvPr/>
            </p:nvSpPr>
            <p:spPr>
              <a:xfrm>
                <a:off x="395536" y="4473670"/>
                <a:ext cx="4547647" cy="783869"/>
              </a:xfrm>
              <a:prstGeom prst="rect">
                <a:avLst/>
              </a:prstGeom>
              <a:blipFill rotWithShape="0">
                <a:blip r:embed="rId3"/>
                <a:stretch>
                  <a:fillRect l="-402" t="-1563" r="-402" b="-5469"/>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1238551" y="5261258"/>
                <a:ext cx="2861616"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PA" sz="1400" b="1">
                              <a:latin typeface="Cambria Math" panose="02040503050406030204" pitchFamily="18" charset="0"/>
                            </a:rPr>
                          </m:ctrlPr>
                        </m:sSubPr>
                        <m:e>
                          <m:r>
                            <a:rPr lang="es-PA" sz="1400" b="1" i="1">
                              <a:latin typeface="Cambria Math" panose="02040503050406030204" pitchFamily="18" charset="0"/>
                            </a:rPr>
                            <m:t>𝒓</m:t>
                          </m:r>
                        </m:e>
                        <m:sub>
                          <m:r>
                            <a:rPr lang="es-PA" sz="1400" b="1" i="1">
                              <a:latin typeface="Cambria Math" panose="02040503050406030204" pitchFamily="18" charset="0"/>
                            </a:rPr>
                            <m:t>𝒊</m:t>
                          </m:r>
                        </m:sub>
                      </m:sSub>
                      <m:r>
                        <a:rPr lang="es-PA" sz="1400" b="0" i="0">
                          <a:latin typeface="Cambria Math" panose="02040503050406030204" pitchFamily="18" charset="0"/>
                        </a:rPr>
                        <m:t>(</m:t>
                      </m:r>
                      <m:r>
                        <a:rPr lang="es-PA" sz="1400" b="1" i="1">
                          <a:latin typeface="Cambria Math" panose="02040503050406030204" pitchFamily="18" charset="0"/>
                        </a:rPr>
                        <m:t>𝒕</m:t>
                      </m:r>
                      <m:r>
                        <a:rPr lang="es-PA" sz="1400" b="0" i="0">
                          <a:latin typeface="Cambria Math" panose="02040503050406030204" pitchFamily="18" charset="0"/>
                        </a:rPr>
                        <m:t>)=</m:t>
                      </m:r>
                      <m:d>
                        <m:dPr>
                          <m:begChr m:val="|"/>
                          <m:endChr m:val="|"/>
                          <m:ctrlPr>
                            <a:rPr lang="es-PA" sz="1400" b="0" i="1">
                              <a:latin typeface="Cambria Math" panose="02040503050406030204" pitchFamily="18" charset="0"/>
                            </a:rPr>
                          </m:ctrlPr>
                        </m:dPr>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𝑟</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d>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cos</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sin</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e>
                          </m:d>
                        </m:e>
                        <m:sup>
                          <m:r>
                            <a:rPr lang="es-PA" sz="1400" b="0" i="1">
                              <a:latin typeface="Cambria Math" panose="02040503050406030204" pitchFamily="18" charset="0"/>
                            </a:rPr>
                            <m:t>𝑇</m:t>
                          </m:r>
                        </m:sup>
                      </m:sSup>
                    </m:oMath>
                  </m:oMathPara>
                </a14:m>
                <a:endParaRPr lang="es-PA" sz="1400" dirty="0"/>
              </a:p>
            </p:txBody>
          </p:sp>
        </mc:Choice>
        <mc:Fallback>
          <p:sp>
            <p:nvSpPr>
              <p:cNvPr id="12" name="Rectángulo 11"/>
              <p:cNvSpPr>
                <a:spLocks noRot="1" noChangeAspect="1" noMove="1" noResize="1" noEditPoints="1" noAdjustHandles="1" noChangeArrowheads="1" noChangeShapeType="1" noTextEdit="1"/>
              </p:cNvSpPr>
              <p:nvPr/>
            </p:nvSpPr>
            <p:spPr>
              <a:xfrm>
                <a:off x="1238551" y="5261258"/>
                <a:ext cx="2861616" cy="307777"/>
              </a:xfrm>
              <a:prstGeom prst="rect">
                <a:avLst/>
              </a:prstGeom>
              <a:blipFill rotWithShape="0">
                <a:blip r:embed="rId4"/>
                <a:stretch>
                  <a:fillRect t="-100000" r="-7021" b="-158824"/>
                </a:stretch>
              </a:blipFill>
            </p:spPr>
            <p:txBody>
              <a:bodyPr/>
              <a:lstStyle/>
              <a:p>
                <a:r>
                  <a:rPr lang="es-PA">
                    <a:noFill/>
                  </a:rPr>
                  <a:t> </a:t>
                </a:r>
              </a:p>
            </p:txBody>
          </p:sp>
        </mc:Fallback>
      </mc:AlternateContent>
      <p:sp>
        <p:nvSpPr>
          <p:cNvPr id="17" name="Rectángulo 16"/>
          <p:cNvSpPr/>
          <p:nvPr/>
        </p:nvSpPr>
        <p:spPr>
          <a:xfrm>
            <a:off x="395536" y="5569035"/>
            <a:ext cx="4547647" cy="553357"/>
          </a:xfrm>
          <a:prstGeom prst="rect">
            <a:avLst/>
          </a:prstGeom>
        </p:spPr>
        <p:txBody>
          <a:bodyPr wrap="square">
            <a:spAutoFit/>
          </a:bodyPr>
          <a:lstStyle/>
          <a:p>
            <a:pPr algn="just">
              <a:lnSpc>
                <a:spcPct val="107000"/>
              </a:lnSpc>
              <a:spcAft>
                <a:spcPts val="800"/>
              </a:spcAft>
            </a:pPr>
            <a:r>
              <a:rPr lang="es-PA" sz="1400" i="1" dirty="0">
                <a:latin typeface="Times New Roman" panose="02020603050405020304" pitchFamily="18" charset="0"/>
                <a:ea typeface="Calibri" panose="020F0502020204030204" pitchFamily="34" charset="0"/>
                <a:cs typeface="Arial" panose="020B0604020202020204" pitchFamily="34" charset="0"/>
              </a:rPr>
              <a:t>La velocidad</a:t>
            </a:r>
            <a:r>
              <a:rPr lang="es-PA" sz="1400" dirty="0">
                <a:latin typeface="Times New Roman" panose="02020603050405020304" pitchFamily="18" charset="0"/>
                <a:ea typeface="Calibri" panose="020F0502020204030204" pitchFamily="34" charset="0"/>
                <a:cs typeface="Arial" panose="020B0604020202020204" pitchFamily="34" charset="0"/>
              </a:rPr>
              <a:t> no es más que la derivada con respecto al tiempo del vector posición:</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Rectángulo 17"/>
              <p:cNvSpPr/>
              <p:nvPr/>
            </p:nvSpPr>
            <p:spPr>
              <a:xfrm>
                <a:off x="5264736" y="1484784"/>
                <a:ext cx="3527938" cy="73597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f>
                        <m:fPr>
                          <m:ctrlPr>
                            <a:rPr lang="es-PA" sz="1400" i="1" smtClean="0">
                              <a:latin typeface="Cambria Math" panose="02040503050406030204" pitchFamily="18" charset="0"/>
                            </a:rPr>
                          </m:ctrlPr>
                        </m:fPr>
                        <m:num>
                          <m:r>
                            <a:rPr lang="es-PA" sz="1400" i="1">
                              <a:latin typeface="Cambria Math" panose="02040503050406030204" pitchFamily="18" charset="0"/>
                            </a:rPr>
                            <m:t>𝑑</m:t>
                          </m:r>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b="1" i="1">
                                      <a:latin typeface="Cambria Math" panose="02040503050406030204" pitchFamily="18" charset="0"/>
                                    </a:rPr>
                                    <m:t>𝒓</m:t>
                                  </m:r>
                                </m:e>
                                <m:sub>
                                  <m:r>
                                    <a:rPr lang="es-PA" sz="1400" b="1" i="1">
                                      <a:latin typeface="Cambria Math" panose="02040503050406030204" pitchFamily="18" charset="0"/>
                                    </a:rPr>
                                    <m:t>𝒊</m:t>
                                  </m:r>
                                </m:sub>
                              </m:sSub>
                            </m:e>
                          </m:d>
                        </m:num>
                        <m:den>
                          <m:r>
                            <a:rPr lang="es-PA" sz="1400" i="1">
                              <a:latin typeface="Cambria Math" panose="02040503050406030204" pitchFamily="18" charset="0"/>
                            </a:rPr>
                            <m:t>𝑑𝑡</m:t>
                          </m:r>
                        </m:den>
                      </m:f>
                      <m:r>
                        <a:rPr lang="es-PA" sz="1400">
                          <a:latin typeface="Cambria Math" panose="02040503050406030204" pitchFamily="18" charset="0"/>
                        </a:rPr>
                        <m:t>=</m:t>
                      </m:r>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b="1" i="1">
                                  <a:latin typeface="Cambria Math" panose="02040503050406030204" pitchFamily="18" charset="0"/>
                                </a:rPr>
                                <m:t>𝒓</m:t>
                              </m:r>
                            </m:e>
                            <m:sub>
                              <m:r>
                                <a:rPr lang="es-PA" sz="1400" b="1" i="1">
                                  <a:latin typeface="Cambria Math" panose="02040503050406030204" pitchFamily="18" charset="0"/>
                                </a:rPr>
                                <m:t>𝒊</m:t>
                              </m:r>
                            </m:sub>
                          </m:sSub>
                        </m:e>
                      </m:acc>
                      <m:r>
                        <a:rPr lang="es-PA" sz="140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e>
                              </m:acc>
                              <m:r>
                                <a:rPr lang="es-PA" sz="140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a:latin typeface="Cambria Math" panose="02040503050406030204" pitchFamily="18" charset="0"/>
                                            </a:rPr>
                                            <m:t>(</m:t>
                                          </m:r>
                                          <m:r>
                                            <a:rPr lang="es-PA" sz="1400" i="1">
                                              <a:latin typeface="Cambria Math" panose="02040503050406030204" pitchFamily="18" charset="0"/>
                                            </a:rPr>
                                            <m:t>𝑡</m:t>
                                          </m:r>
                                        </m:e>
                                      </m:d>
                                    </m:e>
                                  </m:func>
                                  <m:r>
                                    <a:rPr lang="es-PA" sz="140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a:latin typeface="Cambria Math" panose="02040503050406030204" pitchFamily="18" charset="0"/>
                        </a:rPr>
                        <m:t>+</m:t>
                      </m:r>
                    </m:oMath>
                  </m:oMathPara>
                </a14:m>
                <a:endParaRPr lang="es-PA" sz="140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r>
                                <a:rPr lang="es-PA" sz="140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a:latin typeface="Cambria Math" panose="02040503050406030204" pitchFamily="18" charset="0"/>
                                            </a:rPr>
                                            <m:t>(</m:t>
                                          </m:r>
                                          <m:r>
                                            <a:rPr lang="es-PA" sz="1400" i="1">
                                              <a:latin typeface="Cambria Math" panose="02040503050406030204" pitchFamily="18" charset="0"/>
                                            </a:rPr>
                                            <m:t>𝑡</m:t>
                                          </m:r>
                                        </m:e>
                                      </m:d>
                                    </m:e>
                                  </m:func>
                                  <m:r>
                                    <a:rPr lang="es-PA" sz="140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e>
                      </m:acc>
                      <m:r>
                        <a:rPr lang="es-PA" sz="1400">
                          <a:latin typeface="Cambria Math" panose="02040503050406030204" pitchFamily="18" charset="0"/>
                        </a:rPr>
                        <m:t>(</m:t>
                      </m:r>
                      <m:r>
                        <a:rPr lang="es-PA" sz="1400" i="1">
                          <a:latin typeface="Cambria Math" panose="02040503050406030204" pitchFamily="18" charset="0"/>
                        </a:rPr>
                        <m:t>𝑡</m:t>
                      </m:r>
                      <m:r>
                        <a:rPr lang="es-PA" sz="1400" i="1">
                          <a:latin typeface="Cambria Math" panose="02040503050406030204" pitchFamily="18" charset="0"/>
                        </a:rPr>
                        <m:t>)</m:t>
                      </m:r>
                    </m:oMath>
                  </m:oMathPara>
                </a14:m>
                <a:endParaRPr lang="es-PA" sz="1400" dirty="0"/>
              </a:p>
            </p:txBody>
          </p:sp>
        </mc:Choice>
        <mc:Fallback>
          <p:sp>
            <p:nvSpPr>
              <p:cNvPr id="18" name="Rectángulo 17"/>
              <p:cNvSpPr>
                <a:spLocks noRot="1" noChangeAspect="1" noMove="1" noResize="1" noEditPoints="1" noAdjustHandles="1" noChangeArrowheads="1" noChangeShapeType="1" noTextEdit="1"/>
              </p:cNvSpPr>
              <p:nvPr/>
            </p:nvSpPr>
            <p:spPr>
              <a:xfrm>
                <a:off x="5264736" y="1484784"/>
                <a:ext cx="3527938" cy="735971"/>
              </a:xfrm>
              <a:prstGeom prst="rect">
                <a:avLst/>
              </a:prstGeom>
              <a:blipFill rotWithShape="0">
                <a:blip r:embed="rId5"/>
                <a:stretch>
                  <a:fillRect t="-25833" b="-67500"/>
                </a:stretch>
              </a:blipFill>
            </p:spPr>
            <p:txBody>
              <a:bodyPr/>
              <a:lstStyle/>
              <a:p>
                <a:r>
                  <a:rPr lang="es-PA">
                    <a:noFill/>
                  </a:rPr>
                  <a:t> </a:t>
                </a:r>
              </a:p>
            </p:txBody>
          </p:sp>
        </mc:Fallback>
      </mc:AlternateContent>
      <p:sp>
        <p:nvSpPr>
          <p:cNvPr id="19" name="Rectángulo 18"/>
          <p:cNvSpPr/>
          <p:nvPr/>
        </p:nvSpPr>
        <p:spPr>
          <a:xfrm>
            <a:off x="5163176" y="2224464"/>
            <a:ext cx="3717024"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Aquí como se puede observar el vector velocidad involucra dos términos.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Rectángulo 19"/>
              <p:cNvSpPr/>
              <p:nvPr/>
            </p:nvSpPr>
            <p:spPr>
              <a:xfrm>
                <a:off x="5163176" y="2777821"/>
                <a:ext cx="3717024" cy="783869"/>
              </a:xfrm>
              <a:prstGeom prst="rect">
                <a:avLst/>
              </a:prstGeom>
            </p:spPr>
            <p:txBody>
              <a:bodyPr wrap="square">
                <a:spAutoFit/>
              </a:bodyPr>
              <a:lstStyle/>
              <a:p>
                <a:pPr algn="just">
                  <a:lnSpc>
                    <a:spcPct val="107000"/>
                  </a:lnSpc>
                  <a:spcAft>
                    <a:spcPts val="800"/>
                  </a:spcAft>
                </a:pPr>
                <a:r>
                  <a:rPr lang="es-PA" sz="1400" i="1" dirty="0">
                    <a:latin typeface="Times New Roman" panose="02020603050405020304" pitchFamily="18" charset="0"/>
                    <a:ea typeface="Times New Roman" panose="02020603050405020304" pitchFamily="18" charset="0"/>
                    <a:cs typeface="Arial" panose="020B0604020202020204" pitchFamily="34" charset="0"/>
                  </a:rPr>
                  <a:t>El vector de velocidad lineal </a:t>
                </a:r>
                <a14:m>
                  <m:oMath xmlns:m="http://schemas.openxmlformats.org/officeDocument/2006/math">
                    <m:sSub>
                      <m:sSubPr>
                        <m:ctrlPr>
                          <a:rPr lang="es-PA" sz="1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b="1" i="1">
                            <a:effectLst/>
                            <a:latin typeface="Cambria Math" panose="02040503050406030204" pitchFamily="18" charset="0"/>
                            <a:ea typeface="Times New Roman" panose="02020603050405020304" pitchFamily="18" charset="0"/>
                            <a:cs typeface="Times New Roman" panose="02020603050405020304" pitchFamily="18" charset="0"/>
                          </a:rPr>
                          <m:t>𝑽</m:t>
                        </m:r>
                      </m:e>
                      <m:sub>
                        <m:r>
                          <a:rPr lang="es-PA" sz="1400" b="1" i="1">
                            <a:effectLst/>
                            <a:latin typeface="Cambria Math" panose="02040503050406030204" pitchFamily="18" charset="0"/>
                            <a:ea typeface="Times New Roman" panose="02020603050405020304" pitchFamily="18" charset="0"/>
                            <a:cs typeface="Times New Roman" panose="02020603050405020304" pitchFamily="18" charset="0"/>
                          </a:rPr>
                          <m:t>𝒕</m:t>
                        </m:r>
                      </m:sub>
                    </m:sSub>
                  </m:oMath>
                </a14:m>
                <a:r>
                  <a:rPr lang="es-PA" sz="1400" b="1" dirty="0">
                    <a:effectLst/>
                    <a:latin typeface="Times New Roman" panose="02020603050405020304" pitchFamily="18" charset="0"/>
                    <a:ea typeface="Times New Roman" panose="02020603050405020304" pitchFamily="18" charset="0"/>
                    <a:cs typeface="Arial" panose="020B0604020202020204" pitchFamily="34" charset="0"/>
                  </a:rPr>
                  <a:t> </a:t>
                </a:r>
                <a:r>
                  <a:rPr lang="es-PA" sz="1400" dirty="0">
                    <a:effectLst/>
                    <a:latin typeface="Times New Roman" panose="02020603050405020304" pitchFamily="18" charset="0"/>
                    <a:ea typeface="Times New Roman" panose="02020603050405020304" pitchFamily="18" charset="0"/>
                    <a:cs typeface="Arial" panose="020B0604020202020204" pitchFamily="34" charset="0"/>
                  </a:rPr>
                  <a:t>representa el primero de ellos y es aquel que tiene la misma dirección que el vector posición original:</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0" name="Rectángulo 19"/>
              <p:cNvSpPr>
                <a:spLocks noRot="1" noChangeAspect="1" noMove="1" noResize="1" noEditPoints="1" noAdjustHandles="1" noChangeArrowheads="1" noChangeShapeType="1" noTextEdit="1"/>
              </p:cNvSpPr>
              <p:nvPr/>
            </p:nvSpPr>
            <p:spPr>
              <a:xfrm>
                <a:off x="5163176" y="2777821"/>
                <a:ext cx="3717024" cy="783869"/>
              </a:xfrm>
              <a:prstGeom prst="rect">
                <a:avLst/>
              </a:prstGeom>
              <a:blipFill rotWithShape="0">
                <a:blip r:embed="rId6"/>
                <a:stretch>
                  <a:fillRect l="-492" t="-1563" r="-492" b="-5469"/>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1" name="Rectángulo 20"/>
              <p:cNvSpPr/>
              <p:nvPr/>
            </p:nvSpPr>
            <p:spPr>
              <a:xfrm>
                <a:off x="5625825" y="3561690"/>
                <a:ext cx="2791725" cy="307777"/>
              </a:xfrm>
              <a:prstGeom prst="rect">
                <a:avLst/>
              </a:prstGeom>
              <a:ln>
                <a:solidFill>
                  <a:schemeClr val="accent1"/>
                </a:solidFill>
              </a:ln>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PA" sz="1400" b="1">
                              <a:latin typeface="Cambria Math" panose="02040503050406030204" pitchFamily="18" charset="0"/>
                            </a:rPr>
                          </m:ctrlPr>
                        </m:sSubPr>
                        <m:e>
                          <m:r>
                            <a:rPr lang="es-PA" sz="1400" b="1" i="1">
                              <a:latin typeface="Cambria Math" panose="02040503050406030204" pitchFamily="18" charset="0"/>
                            </a:rPr>
                            <m:t>𝑽</m:t>
                          </m:r>
                        </m:e>
                        <m:sub>
                          <m:r>
                            <a:rPr lang="es-PA" sz="1400" b="1" i="1">
                              <a:latin typeface="Cambria Math" panose="02040503050406030204" pitchFamily="18" charset="0"/>
                            </a:rPr>
                            <m:t>𝒕</m:t>
                          </m:r>
                        </m:sub>
                      </m:sSub>
                      <m:r>
                        <a:rPr lang="es-PA" sz="1400" b="0" i="0">
                          <a:latin typeface="Cambria Math" panose="02040503050406030204" pitchFamily="18" charset="0"/>
                        </a:rPr>
                        <m:t>=</m:t>
                      </m:r>
                      <m:d>
                        <m:dPr>
                          <m:begChr m:val="|"/>
                          <m:endChr m:val="|"/>
                          <m:ctrlPr>
                            <a:rPr lang="es-PA" sz="1400" b="0" i="1">
                              <a:latin typeface="Cambria Math" panose="02040503050406030204" pitchFamily="18" charset="0"/>
                            </a:rPr>
                          </m:ctrlPr>
                        </m:dPr>
                        <m:e>
                          <m:d>
                            <m:dPr>
                              <m:begChr m:val=""/>
                              <m:ctrlPr>
                                <a:rPr lang="es-PA" sz="1400" b="0" i="1">
                                  <a:latin typeface="Cambria Math" panose="02040503050406030204" pitchFamily="18" charset="0"/>
                                </a:rPr>
                              </m:ctrlPr>
                            </m:dPr>
                            <m:e>
                              <m:acc>
                                <m:accPr>
                                  <m:chr m:val="̇"/>
                                  <m:ctrlPr>
                                    <a:rPr lang="es-PA" sz="1400" b="0" i="1">
                                      <a:latin typeface="Cambria Math" panose="02040503050406030204" pitchFamily="18" charset="0"/>
                                    </a:rPr>
                                  </m:ctrlPr>
                                </m:accPr>
                                <m:e>
                                  <m:sSub>
                                    <m:sSubPr>
                                      <m:ctrlPr>
                                        <a:rPr lang="es-PA" sz="1400" b="0" i="1">
                                          <a:latin typeface="Cambria Math" panose="02040503050406030204" pitchFamily="18" charset="0"/>
                                        </a:rPr>
                                      </m:ctrlPr>
                                    </m:sSubPr>
                                    <m:e>
                                      <m:r>
                                        <a:rPr lang="es-PA" sz="1400" b="0" i="1">
                                          <a:latin typeface="Cambria Math" panose="02040503050406030204" pitchFamily="18" charset="0"/>
                                        </a:rPr>
                                        <m:t>𝑟</m:t>
                                      </m:r>
                                    </m:e>
                                    <m:sub>
                                      <m:r>
                                        <a:rPr lang="es-PA" sz="1400" b="0" i="1">
                                          <a:latin typeface="Cambria Math" panose="02040503050406030204" pitchFamily="18" charset="0"/>
                                        </a:rPr>
                                        <m:t>𝑖</m:t>
                                      </m:r>
                                    </m:sub>
                                  </m:sSub>
                                </m:e>
                              </m:acc>
                              <m:r>
                                <a:rPr lang="es-PA" sz="1400" b="0" i="0">
                                  <a:latin typeface="Cambria Math" panose="02040503050406030204" pitchFamily="18" charset="0"/>
                                </a:rPr>
                                <m:t>(</m:t>
                              </m:r>
                              <m:r>
                                <a:rPr lang="es-PA" sz="1400" b="0" i="1">
                                  <a:latin typeface="Cambria Math" panose="02040503050406030204" pitchFamily="18" charset="0"/>
                                </a:rPr>
                                <m:t>𝑡</m:t>
                              </m:r>
                            </m:e>
                          </m:d>
                        </m:e>
                      </m:d>
                      <m:d>
                        <m:dPr>
                          <m:begChr m:val="["/>
                          <m:endChr m:val="]"/>
                          <m:ctrlPr>
                            <a:rPr lang="es-PA" sz="1400" b="0" i="1">
                              <a:latin typeface="Cambria Math" panose="02040503050406030204" pitchFamily="18" charset="0"/>
                            </a:rPr>
                          </m:ctrlPr>
                        </m:dPr>
                        <m:e>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cos</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sin</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e>
                              </m:d>
                            </m:e>
                            <m:sup>
                              <m:r>
                                <a:rPr lang="es-PA" sz="1400" b="0" i="1">
                                  <a:latin typeface="Cambria Math" panose="02040503050406030204" pitchFamily="18" charset="0"/>
                                </a:rPr>
                                <m:t>𝑇</m:t>
                              </m:r>
                            </m:sup>
                          </m:sSup>
                        </m:e>
                      </m:d>
                    </m:oMath>
                  </m:oMathPara>
                </a14:m>
                <a:endParaRPr lang="es-PA" sz="1400" dirty="0"/>
              </a:p>
            </p:txBody>
          </p:sp>
        </mc:Choice>
        <mc:Fallback>
          <p:sp>
            <p:nvSpPr>
              <p:cNvPr id="21" name="Rectángulo 20"/>
              <p:cNvSpPr>
                <a:spLocks noRot="1" noChangeAspect="1" noMove="1" noResize="1" noEditPoints="1" noAdjustHandles="1" noChangeArrowheads="1" noChangeShapeType="1" noTextEdit="1"/>
              </p:cNvSpPr>
              <p:nvPr/>
            </p:nvSpPr>
            <p:spPr>
              <a:xfrm>
                <a:off x="5625825" y="3561690"/>
                <a:ext cx="2791725" cy="307777"/>
              </a:xfrm>
              <a:prstGeom prst="rect">
                <a:avLst/>
              </a:prstGeom>
              <a:blipFill rotWithShape="0">
                <a:blip r:embed="rId7"/>
                <a:stretch>
                  <a:fillRect t="-94340" r="-4565" b="-150943"/>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2" name="Rectángulo 21"/>
              <p:cNvSpPr/>
              <p:nvPr/>
            </p:nvSpPr>
            <p:spPr>
              <a:xfrm>
                <a:off x="5163176" y="3879942"/>
                <a:ext cx="3801312" cy="1232966"/>
              </a:xfrm>
              <a:prstGeom prst="rect">
                <a:avLst/>
              </a:prstGeom>
            </p:spPr>
            <p:txBody>
              <a:bodyPr wrap="square">
                <a:spAutoFit/>
              </a:bodyPr>
              <a:lstStyle/>
              <a:p>
                <a:pPr algn="just">
                  <a:lnSpc>
                    <a:spcPct val="107000"/>
                  </a:lnSpc>
                  <a:spcAft>
                    <a:spcPts val="800"/>
                  </a:spcAft>
                </a:pPr>
                <a:r>
                  <a:rPr lang="es-PA" sz="1400" i="1" dirty="0">
                    <a:latin typeface="Times New Roman" panose="02020603050405020304" pitchFamily="18" charset="0"/>
                    <a:ea typeface="Times New Roman" panose="02020603050405020304" pitchFamily="18" charset="0"/>
                    <a:cs typeface="Arial" panose="020B0604020202020204" pitchFamily="34" charset="0"/>
                  </a:rPr>
                  <a:t>El vector de velocidad rotacional o angular </a:t>
                </a:r>
                <a14:m>
                  <m:oMath xmlns:m="http://schemas.openxmlformats.org/officeDocument/2006/math">
                    <m:sSub>
                      <m:sSubPr>
                        <m:ctrlPr>
                          <a:rPr lang="es-PA" sz="1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b="1" i="1">
                            <a:effectLst/>
                            <a:latin typeface="Cambria Math" panose="02040503050406030204" pitchFamily="18" charset="0"/>
                            <a:ea typeface="Times New Roman" panose="02020603050405020304" pitchFamily="18" charset="0"/>
                            <a:cs typeface="Times New Roman" panose="02020603050405020304" pitchFamily="18" charset="0"/>
                          </a:rPr>
                          <m:t>𝑽</m:t>
                        </m:r>
                      </m:e>
                      <m:sub>
                        <m:r>
                          <a:rPr lang="es-PA" sz="1400" b="1" i="1">
                            <a:effectLst/>
                            <a:latin typeface="Cambria Math" panose="02040503050406030204" pitchFamily="18" charset="0"/>
                            <a:ea typeface="Times New Roman" panose="02020603050405020304" pitchFamily="18" charset="0"/>
                            <a:cs typeface="Times New Roman" panose="02020603050405020304" pitchFamily="18" charset="0"/>
                          </a:rPr>
                          <m:t>𝒓</m:t>
                        </m:r>
                      </m:sub>
                    </m:sSub>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en tanto, representa el segundo término y presenta una dirección perpendicular al vector posición original </a:t>
                </a:r>
                <a14:m>
                  <m:oMath xmlns:m="http://schemas.openxmlformats.org/officeDocument/2006/math">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r>
                          <a:rPr lang="es-PA" sz="14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PA" sz="14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s-PA" sz="1400" i="1">
                                                    <a:effectLst/>
                                                    <a:latin typeface="Cambria Math" panose="02040503050406030204" pitchFamily="18" charset="0"/>
                                                    <a:ea typeface="Calibri" panose="020F0502020204030204" pitchFamily="34" charset="0"/>
                                                    <a:cs typeface="Times New Roman" panose="02020603050405020304" pitchFamily="18" charset="0"/>
                                                  </a:rPr>
                                                  <m:t>2</m:t>
                                                </m:r>
                                              </m:den>
                                            </m:f>
                                          </m:e>
                                        </m:d>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
                                              <m:fPr>
                                                <m:type m:val="lin"/>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PA" sz="14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es-PA" sz="1400" i="1">
                                                    <a:effectLst/>
                                                    <a:latin typeface="Cambria Math" panose="02040503050406030204" pitchFamily="18" charset="0"/>
                                                    <a:ea typeface="Calibri" panose="020F0502020204030204" pitchFamily="34" charset="0"/>
                                                    <a:cs typeface="Times New Roman" panose="02020603050405020304" pitchFamily="18" charset="0"/>
                                                  </a:rPr>
                                                  <m:t>2</m:t>
                                                </m:r>
                                              </m:den>
                                            </m:f>
                                          </m:e>
                                        </m:d>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2" name="Rectángulo 21"/>
              <p:cNvSpPr>
                <a:spLocks noRot="1" noChangeAspect="1" noMove="1" noResize="1" noEditPoints="1" noAdjustHandles="1" noChangeArrowheads="1" noChangeShapeType="1" noTextEdit="1"/>
              </p:cNvSpPr>
              <p:nvPr/>
            </p:nvSpPr>
            <p:spPr>
              <a:xfrm>
                <a:off x="5163176" y="3879942"/>
                <a:ext cx="3801312" cy="1232966"/>
              </a:xfrm>
              <a:prstGeom prst="rect">
                <a:avLst/>
              </a:prstGeom>
              <a:blipFill rotWithShape="0">
                <a:blip r:embed="rId8"/>
                <a:stretch>
                  <a:fillRect l="-481" t="-493" r="-1122" b="-38916"/>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3" name="Rectángulo 22"/>
              <p:cNvSpPr/>
              <p:nvPr/>
            </p:nvSpPr>
            <p:spPr>
              <a:xfrm>
                <a:off x="5351322" y="5123383"/>
                <a:ext cx="3354765" cy="335476"/>
              </a:xfrm>
              <a:prstGeom prst="rect">
                <a:avLst/>
              </a:prstGeom>
              <a:ln>
                <a:solidFill>
                  <a:schemeClr val="accent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ctrlPr>
                            <a:rPr lang="es-PA" sz="1400" b="1">
                              <a:latin typeface="Cambria Math" panose="02040503050406030204" pitchFamily="18" charset="0"/>
                            </a:rPr>
                          </m:ctrlPr>
                        </m:dPr>
                        <m:e>
                          <m:sSub>
                            <m:sSubPr>
                              <m:ctrlPr>
                                <a:rPr lang="es-PA" sz="1400" b="1">
                                  <a:latin typeface="Cambria Math" panose="02040503050406030204" pitchFamily="18" charset="0"/>
                                </a:rPr>
                              </m:ctrlPr>
                            </m:sSubPr>
                            <m:e>
                              <m:r>
                                <a:rPr lang="es-PA" sz="1400" b="1" i="1">
                                  <a:latin typeface="Cambria Math" panose="02040503050406030204" pitchFamily="18" charset="0"/>
                                </a:rPr>
                                <m:t>𝑽</m:t>
                              </m:r>
                            </m:e>
                            <m:sub>
                              <m:r>
                                <a:rPr lang="es-PA" sz="1400" b="1" i="1">
                                  <a:latin typeface="Cambria Math" panose="02040503050406030204" pitchFamily="18" charset="0"/>
                                </a:rPr>
                                <m:t>𝒓</m:t>
                              </m:r>
                            </m:sub>
                          </m:sSub>
                          <m:r>
                            <a:rPr lang="es-PA" sz="1400" b="0" i="0">
                              <a:latin typeface="Cambria Math" panose="02040503050406030204" pitchFamily="18" charset="0"/>
                            </a:rPr>
                            <m:t>=</m:t>
                          </m:r>
                          <m:d>
                            <m:dPr>
                              <m:begChr m:val="|"/>
                              <m:endChr m:val="|"/>
                              <m:ctrlPr>
                                <a:rPr lang="es-PA" sz="1400" b="0" i="1">
                                  <a:latin typeface="Cambria Math" panose="02040503050406030204" pitchFamily="18" charset="0"/>
                                </a:rPr>
                              </m:ctrlPr>
                            </m:dPr>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𝑟</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d>
                          <m:d>
                            <m:dPr>
                              <m:begChr m:val="["/>
                              <m:endChr m:val="]"/>
                              <m:ctrlPr>
                                <a:rPr lang="es-PA" sz="1400" b="0" i="1">
                                  <a:latin typeface="Cambria Math" panose="02040503050406030204" pitchFamily="18" charset="0"/>
                                </a:rPr>
                              </m:ctrlPr>
                            </m:dPr>
                            <m:e>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sin</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cos</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e>
                                  </m:d>
                                </m:e>
                                <m:sup>
                                  <m:r>
                                    <a:rPr lang="es-PA" sz="1400" b="0" i="1">
                                      <a:latin typeface="Cambria Math" panose="02040503050406030204" pitchFamily="18" charset="0"/>
                                    </a:rPr>
                                    <m:t>𝑇</m:t>
                                  </m:r>
                                </m:sup>
                              </m:sSup>
                            </m:e>
                          </m:d>
                          <m:acc>
                            <m:accPr>
                              <m:chr m:val="̇"/>
                              <m:ctrlPr>
                                <a:rPr lang="es-PA" sz="1400" b="0" i="1">
                                  <a:latin typeface="Cambria Math" panose="02040503050406030204" pitchFamily="18" charset="0"/>
                                </a:rPr>
                              </m:ctrlPr>
                            </m:acc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e>
                          </m:acc>
                          <m:r>
                            <a:rPr lang="es-PA" sz="1400" b="0" i="0">
                              <a:latin typeface="Cambria Math" panose="02040503050406030204" pitchFamily="18" charset="0"/>
                            </a:rPr>
                            <m:t>(</m:t>
                          </m:r>
                          <m:r>
                            <a:rPr lang="es-PA" sz="1400" b="0" i="1">
                              <a:latin typeface="Cambria Math" panose="02040503050406030204" pitchFamily="18" charset="0"/>
                            </a:rPr>
                            <m:t>𝑡</m:t>
                          </m:r>
                        </m:e>
                      </m:d>
                    </m:oMath>
                  </m:oMathPara>
                </a14:m>
                <a:endParaRPr lang="es-PA" sz="1400" dirty="0"/>
              </a:p>
            </p:txBody>
          </p:sp>
        </mc:Choice>
        <mc:Fallback>
          <p:sp>
            <p:nvSpPr>
              <p:cNvPr id="23" name="Rectángulo 22"/>
              <p:cNvSpPr>
                <a:spLocks noRot="1" noChangeAspect="1" noMove="1" noResize="1" noEditPoints="1" noAdjustHandles="1" noChangeArrowheads="1" noChangeShapeType="1" noTextEdit="1"/>
              </p:cNvSpPr>
              <p:nvPr/>
            </p:nvSpPr>
            <p:spPr>
              <a:xfrm>
                <a:off x="5351322" y="5123383"/>
                <a:ext cx="3354765" cy="335476"/>
              </a:xfrm>
              <a:prstGeom prst="rect">
                <a:avLst/>
              </a:prstGeom>
              <a:blipFill rotWithShape="0">
                <a:blip r:embed="rId9"/>
                <a:stretch>
                  <a:fillRect t="-129825" r="-13587" b="-201754"/>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4" name="Rectángulo 23"/>
              <p:cNvSpPr/>
              <p:nvPr/>
            </p:nvSpPr>
            <p:spPr>
              <a:xfrm>
                <a:off x="5163176" y="5454921"/>
                <a:ext cx="3717024" cy="1084399"/>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Aquí como se puede ver que la magnitud del vector de velocidad rotacional </a:t>
                </a:r>
                <a14:m>
                  <m:oMath xmlns:m="http://schemas.openxmlformats.org/officeDocument/2006/math">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𝑖</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es proporcional a la velocidad angular </a:t>
                </a:r>
                <a14:m>
                  <m:oMath xmlns:m="http://schemas.openxmlformats.org/officeDocument/2006/math">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𝑖</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4" name="Rectángulo 23"/>
              <p:cNvSpPr>
                <a:spLocks noRot="1" noChangeAspect="1" noMove="1" noResize="1" noEditPoints="1" noAdjustHandles="1" noChangeArrowheads="1" noChangeShapeType="1" noTextEdit="1"/>
              </p:cNvSpPr>
              <p:nvPr/>
            </p:nvSpPr>
            <p:spPr>
              <a:xfrm>
                <a:off x="5163176" y="5454921"/>
                <a:ext cx="3717024" cy="1084399"/>
              </a:xfrm>
              <a:prstGeom prst="rect">
                <a:avLst/>
              </a:prstGeom>
              <a:blipFill rotWithShape="0">
                <a:blip r:embed="rId10"/>
                <a:stretch>
                  <a:fillRect l="-492" t="-1124" r="-3115" b="-64045"/>
                </a:stretch>
              </a:blipFill>
            </p:spPr>
            <p:txBody>
              <a:bodyPr/>
              <a:lstStyle/>
              <a:p>
                <a:r>
                  <a:rPr lang="es-PA">
                    <a:noFill/>
                  </a:rPr>
                  <a:t> </a:t>
                </a:r>
              </a:p>
            </p:txBody>
          </p:sp>
        </mc:Fallback>
      </mc:AlternateContent>
    </p:spTree>
    <p:extLst>
      <p:ext uri="{BB962C8B-B14F-4D97-AF65-F5344CB8AC3E}">
        <p14:creationId xmlns:p14="http://schemas.microsoft.com/office/powerpoint/2010/main" val="1922929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10</a:t>
            </a:fld>
            <a:endParaRPr lang="es-PA"/>
          </a:p>
        </p:txBody>
      </p:sp>
      <p:sp>
        <p:nvSpPr>
          <p:cNvPr id="17" name="Rectángulo 16"/>
          <p:cNvSpPr/>
          <p:nvPr/>
        </p:nvSpPr>
        <p:spPr>
          <a:xfrm>
            <a:off x="468986" y="1561615"/>
            <a:ext cx="2707536"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4. Análisis analítico de velocidad.</a:t>
            </a:r>
            <a:endParaRPr lang="es-PA" sz="1400" dirty="0">
              <a:latin typeface="Times New Roman" panose="02020603050405020304" pitchFamily="18" charset="0"/>
              <a:cs typeface="Times New Roman" panose="02020603050405020304" pitchFamily="18" charset="0"/>
            </a:endParaRPr>
          </a:p>
        </p:txBody>
      </p:sp>
      <p:sp>
        <p:nvSpPr>
          <p:cNvPr id="15" name="Rectángulo 14"/>
          <p:cNvSpPr/>
          <p:nvPr/>
        </p:nvSpPr>
        <p:spPr>
          <a:xfrm>
            <a:off x="468985" y="1869392"/>
            <a:ext cx="3172663" cy="311496"/>
          </a:xfrm>
          <a:prstGeom prst="rect">
            <a:avLst/>
          </a:prstGeom>
        </p:spPr>
        <p:txBody>
          <a:bodyPr wrap="non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las ecuaciones de laso cerrado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ángulo 22"/>
              <p:cNvSpPr/>
              <p:nvPr/>
            </p:nvSpPr>
            <p:spPr>
              <a:xfrm>
                <a:off x="701637" y="2145232"/>
                <a:ext cx="3559448" cy="1676549"/>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d>
                        <m:dPr>
                          <m:begChr m:val="|"/>
                          <m:endChr m:val="|"/>
                          <m:ctrlPr>
                            <a:rPr lang="es-PA" sz="1400" smtClean="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s-PA" sz="1400" i="0">
                          <a:latin typeface="Cambria Math" panose="02040503050406030204" pitchFamily="18" charset="0"/>
                        </a:rPr>
                        <m:t>−</m:t>
                      </m:r>
                      <m:nary>
                        <m:naryPr>
                          <m:chr m:val="∑"/>
                          <m:limLoc m:val="undOvr"/>
                          <m:ctrlPr>
                            <a:rPr lang="es-PA" sz="1400" i="1">
                              <a:latin typeface="Cambria Math" panose="02040503050406030204" pitchFamily="18" charset="0"/>
                            </a:rPr>
                          </m:ctrlPr>
                        </m:naryPr>
                        <m:sub>
                          <m:r>
                            <a:rPr lang="es-PA" sz="1400" i="1">
                              <a:latin typeface="Cambria Math" panose="02040503050406030204" pitchFamily="18" charset="0"/>
                            </a:rPr>
                            <m:t>𝑖</m:t>
                          </m:r>
                          <m:r>
                            <a:rPr lang="es-PA" sz="1400" i="0">
                              <a:latin typeface="Cambria Math" panose="02040503050406030204" pitchFamily="18" charset="0"/>
                            </a:rPr>
                            <m:t>=</m:t>
                          </m:r>
                          <m:r>
                            <a:rPr lang="es-PA" sz="1400" i="0">
                              <a:latin typeface="Cambria Math" panose="02040503050406030204" pitchFamily="18" charset="0"/>
                            </a:rPr>
                            <m:t>1</m:t>
                          </m:r>
                          <m:r>
                            <a:rPr lang="es-PA" sz="1400" i="0">
                              <a:latin typeface="Cambria Math" panose="02040503050406030204" pitchFamily="18" charset="0"/>
                            </a:rPr>
                            <m:t>,</m:t>
                          </m:r>
                          <m:r>
                            <a:rPr lang="es-PA" sz="1400" i="1">
                              <a:latin typeface="Cambria Math" panose="02040503050406030204" pitchFamily="18" charset="0"/>
                            </a:rPr>
                            <m:t>𝑖</m:t>
                          </m:r>
                          <m:r>
                            <a:rPr lang="es-PA" sz="1400" i="0">
                              <a:latin typeface="Cambria Math" panose="02040503050406030204" pitchFamily="18" charset="0"/>
                            </a:rPr>
                            <m:t>≠</m:t>
                          </m:r>
                          <m:r>
                            <a:rPr lang="es-PA" sz="1400" i="1">
                              <a:latin typeface="Cambria Math" panose="02040503050406030204" pitchFamily="18" charset="0"/>
                            </a:rPr>
                            <m:t>𝑗</m:t>
                          </m:r>
                        </m:sub>
                        <m:sup>
                          <m:r>
                            <a:rPr lang="es-PA" sz="1400" i="1">
                              <a:latin typeface="Cambria Math" panose="02040503050406030204" pitchFamily="18" charset="0"/>
                            </a:rPr>
                            <m:t>𝑛</m:t>
                          </m:r>
                        </m:sup>
                        <m:e>
                          <m:d>
                            <m:dPr>
                              <m:ctrlPr>
                                <a:rPr lang="es-PA" sz="1400" i="1">
                                  <a:latin typeface="Cambria Math" panose="02040503050406030204" pitchFamily="18" charset="0"/>
                                </a:rPr>
                              </m:ctrlPr>
                            </m:dPr>
                            <m:e>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e>
                          </m:d>
                        </m:e>
                      </m:nary>
                    </m:oMath>
                  </m:oMathPara>
                </a14:m>
                <a:endParaRPr lang="es-PA" sz="1400" dirty="0"/>
              </a:p>
            </p:txBody>
          </p:sp>
        </mc:Choice>
        <mc:Fallback>
          <p:sp>
            <p:nvSpPr>
              <p:cNvPr id="23" name="Rectángulo 22"/>
              <p:cNvSpPr>
                <a:spLocks noRot="1" noChangeAspect="1" noMove="1" noResize="1" noEditPoints="1" noAdjustHandles="1" noChangeArrowheads="1" noChangeShapeType="1" noTextEdit="1"/>
              </p:cNvSpPr>
              <p:nvPr/>
            </p:nvSpPr>
            <p:spPr>
              <a:xfrm>
                <a:off x="701637" y="2145232"/>
                <a:ext cx="3559448" cy="1676549"/>
              </a:xfrm>
              <a:prstGeom prst="rect">
                <a:avLst/>
              </a:prstGeom>
              <a:blipFill rotWithShape="0">
                <a:blip r:embed="rId3"/>
                <a:stretch>
                  <a:fillRect t="-24727" r="-13699" b="-57818"/>
                </a:stretch>
              </a:blipFill>
            </p:spPr>
            <p:txBody>
              <a:bodyPr/>
              <a:lstStyle/>
              <a:p>
                <a:r>
                  <a:rPr lang="es-PA">
                    <a:noFill/>
                  </a:rPr>
                  <a:t> </a:t>
                </a:r>
              </a:p>
            </p:txBody>
          </p:sp>
        </mc:Fallback>
      </mc:AlternateContent>
      <p:sp>
        <p:nvSpPr>
          <p:cNvPr id="5" name="Rectángulo 4"/>
          <p:cNvSpPr/>
          <p:nvPr/>
        </p:nvSpPr>
        <p:spPr>
          <a:xfrm>
            <a:off x="468985" y="3821781"/>
            <a:ext cx="494046" cy="311496"/>
          </a:xfrm>
          <a:prstGeom prst="rect">
            <a:avLst/>
          </a:prstGeom>
        </p:spPr>
        <p:txBody>
          <a:bodyPr wrap="non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Sea:</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869105" y="4092324"/>
                <a:ext cx="3224511" cy="131978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s-PA" sz="1400" b="1" smtClean="0">
                              <a:latin typeface="Cambria Math" panose="02040503050406030204" pitchFamily="18" charset="0"/>
                            </a:rPr>
                          </m:ctrlPr>
                        </m:accPr>
                        <m:e>
                          <m:r>
                            <a:rPr lang="es-PA" sz="1400" b="1" i="1">
                              <a:latin typeface="Cambria Math" panose="02040503050406030204" pitchFamily="18" charset="0"/>
                            </a:rPr>
                            <m:t>𝒃</m:t>
                          </m:r>
                        </m:e>
                      </m:acc>
                      <m:r>
                        <a:rPr lang="es-PA" sz="1400" b="0" i="0">
                          <a:latin typeface="Cambria Math" panose="02040503050406030204" pitchFamily="18" charset="0"/>
                        </a:rPr>
                        <m:t>=</m:t>
                      </m:r>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acc>
                                    <m:accPr>
                                      <m:chr m:val="̇"/>
                                      <m:ctrlPr>
                                        <a:rPr lang="es-PA" sz="1400" b="0" i="1">
                                          <a:latin typeface="Cambria Math" panose="02040503050406030204" pitchFamily="18" charset="0"/>
                                        </a:rPr>
                                      </m:ctrlPr>
                                    </m:accPr>
                                    <m:e>
                                      <m:r>
                                        <a:rPr lang="es-PA" sz="1400" b="0" i="1">
                                          <a:latin typeface="Cambria Math" panose="02040503050406030204" pitchFamily="18" charset="0"/>
                                        </a:rPr>
                                        <m:t>𝑏</m:t>
                                      </m:r>
                                    </m:e>
                                  </m:acc>
                                </m:e>
                                <m:sub>
                                  <m:r>
                                    <a:rPr lang="es-PA" sz="1400" b="0" i="1">
                                      <a:latin typeface="Cambria Math" panose="02040503050406030204" pitchFamily="18" charset="0"/>
                                    </a:rPr>
                                    <m:t>𝑥</m:t>
                                  </m:r>
                                </m:sub>
                              </m:sSub>
                              <m:r>
                                <a:rPr lang="es-PA" sz="1400" b="0" i="0">
                                  <a:latin typeface="Cambria Math" panose="02040503050406030204" pitchFamily="18" charset="0"/>
                                </a:rPr>
                                <m:t>, </m:t>
                              </m:r>
                              <m:sSub>
                                <m:sSubPr>
                                  <m:ctrlPr>
                                    <a:rPr lang="es-PA" sz="1400" b="0" i="1">
                                      <a:latin typeface="Cambria Math" panose="02040503050406030204" pitchFamily="18" charset="0"/>
                                    </a:rPr>
                                  </m:ctrlPr>
                                </m:sSubPr>
                                <m:e>
                                  <m:acc>
                                    <m:accPr>
                                      <m:chr m:val="̇"/>
                                      <m:ctrlPr>
                                        <a:rPr lang="es-PA" sz="1400" b="0" i="1">
                                          <a:latin typeface="Cambria Math" panose="02040503050406030204" pitchFamily="18" charset="0"/>
                                        </a:rPr>
                                      </m:ctrlPr>
                                    </m:accPr>
                                    <m:e>
                                      <m:r>
                                        <a:rPr lang="es-PA" sz="1400" b="0" i="1">
                                          <a:latin typeface="Cambria Math" panose="02040503050406030204" pitchFamily="18" charset="0"/>
                                        </a:rPr>
                                        <m:t>𝑏</m:t>
                                      </m:r>
                                    </m:e>
                                  </m:acc>
                                </m:e>
                                <m:sub>
                                  <m:r>
                                    <a:rPr lang="es-PA" sz="1400" b="0" i="1">
                                      <a:latin typeface="Cambria Math" panose="02040503050406030204" pitchFamily="18" charset="0"/>
                                    </a:rPr>
                                    <m:t>𝑦</m:t>
                                  </m:r>
                                </m:sub>
                              </m:sSub>
                            </m:e>
                          </m:d>
                        </m:e>
                        <m:sup>
                          <m:r>
                            <a:rPr lang="es-PA" sz="1400" b="0" i="1">
                              <a:latin typeface="Cambria Math" panose="02040503050406030204" pitchFamily="18" charset="0"/>
                            </a:rPr>
                            <m:t>𝑇</m:t>
                          </m:r>
                        </m:sup>
                      </m:sSup>
                      <m:r>
                        <a:rPr lang="es-PA" sz="1400" b="0" i="0">
                          <a:latin typeface="Cambria Math" panose="02040503050406030204" pitchFamily="18" charset="0"/>
                        </a:rPr>
                        <m:t>=</m:t>
                      </m:r>
                    </m:oMath>
                  </m:oMathPara>
                </a14:m>
                <a:endParaRPr lang="es-PA" sz="1400" b="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s-PA" sz="1400" b="0" i="0">
                          <a:latin typeface="Cambria Math" panose="02040503050406030204" pitchFamily="18" charset="0"/>
                        </a:rPr>
                        <m:t>−</m:t>
                      </m:r>
                      <m:nary>
                        <m:naryPr>
                          <m:chr m:val="∑"/>
                          <m:limLoc m:val="undOvr"/>
                          <m:ctrlPr>
                            <a:rPr lang="es-PA" sz="1400" b="0" i="1">
                              <a:latin typeface="Cambria Math" panose="02040503050406030204" pitchFamily="18" charset="0"/>
                            </a:rPr>
                          </m:ctrlPr>
                        </m:naryPr>
                        <m:sub>
                          <m:r>
                            <a:rPr lang="es-PA" sz="1400" b="0" i="1">
                              <a:latin typeface="Cambria Math" panose="02040503050406030204" pitchFamily="18" charset="0"/>
                            </a:rPr>
                            <m:t>𝑖</m:t>
                          </m:r>
                          <m:r>
                            <a:rPr lang="es-PA" sz="1400" b="0" i="0">
                              <a:latin typeface="Cambria Math" panose="02040503050406030204" pitchFamily="18" charset="0"/>
                            </a:rPr>
                            <m:t>=</m:t>
                          </m:r>
                          <m:r>
                            <a:rPr lang="es-PA" sz="1400" b="0" i="0">
                              <a:latin typeface="Cambria Math" panose="02040503050406030204" pitchFamily="18" charset="0"/>
                            </a:rPr>
                            <m:t>1</m:t>
                          </m:r>
                          <m:r>
                            <a:rPr lang="es-PA" sz="1400" b="0" i="0">
                              <a:latin typeface="Cambria Math" panose="02040503050406030204" pitchFamily="18" charset="0"/>
                            </a:rPr>
                            <m:t>,</m:t>
                          </m:r>
                          <m:r>
                            <a:rPr lang="es-PA" sz="1400" b="0" i="1">
                              <a:latin typeface="Cambria Math" panose="02040503050406030204" pitchFamily="18" charset="0"/>
                            </a:rPr>
                            <m:t>𝑖</m:t>
                          </m:r>
                          <m:r>
                            <a:rPr lang="es-PA" sz="1400" b="0" i="0">
                              <a:latin typeface="Cambria Math" panose="02040503050406030204" pitchFamily="18" charset="0"/>
                            </a:rPr>
                            <m:t>≠</m:t>
                          </m:r>
                          <m:r>
                            <a:rPr lang="es-PA" sz="1400" b="0" i="1">
                              <a:latin typeface="Cambria Math" panose="02040503050406030204" pitchFamily="18" charset="0"/>
                            </a:rPr>
                            <m:t>𝑗</m:t>
                          </m:r>
                        </m:sub>
                        <m:sup>
                          <m:r>
                            <a:rPr lang="es-PA" sz="1400" b="0" i="1">
                              <a:latin typeface="Cambria Math" panose="02040503050406030204" pitchFamily="18" charset="0"/>
                            </a:rPr>
                            <m:t>𝑛</m:t>
                          </m:r>
                        </m:sup>
                        <m:e>
                          <m:d>
                            <m:dPr>
                              <m:ctrlPr>
                                <a:rPr lang="es-PA" sz="1400" b="0" i="1">
                                  <a:latin typeface="Cambria Math" panose="02040503050406030204" pitchFamily="18" charset="0"/>
                                </a:rPr>
                              </m:ctrlPr>
                            </m:dPr>
                            <m:e>
                              <m:d>
                                <m:dPr>
                                  <m:begChr m:val="|"/>
                                  <m:endChr m:val="|"/>
                                  <m:ctrlPr>
                                    <a:rPr lang="es-PA" sz="1400" b="0" i="1">
                                      <a:latin typeface="Cambria Math" panose="02040503050406030204" pitchFamily="18" charset="0"/>
                                    </a:rPr>
                                  </m:ctrlPr>
                                </m:dPr>
                                <m:e>
                                  <m:d>
                                    <m:dPr>
                                      <m:begChr m:val=""/>
                                      <m:ctrlPr>
                                        <a:rPr lang="es-PA" sz="1400" b="0" i="1">
                                          <a:latin typeface="Cambria Math" panose="02040503050406030204" pitchFamily="18" charset="0"/>
                                        </a:rPr>
                                      </m:ctrlPr>
                                    </m:dPr>
                                    <m:e>
                                      <m:acc>
                                        <m:accPr>
                                          <m:chr m:val="̇"/>
                                          <m:ctrlPr>
                                            <a:rPr lang="es-PA" sz="1400" b="0" i="1">
                                              <a:latin typeface="Cambria Math" panose="02040503050406030204" pitchFamily="18" charset="0"/>
                                            </a:rPr>
                                          </m:ctrlPr>
                                        </m:accPr>
                                        <m:e>
                                          <m:sSub>
                                            <m:sSubPr>
                                              <m:ctrlPr>
                                                <a:rPr lang="es-PA" sz="1400" b="0" i="1">
                                                  <a:latin typeface="Cambria Math" panose="02040503050406030204" pitchFamily="18" charset="0"/>
                                                </a:rPr>
                                              </m:ctrlPr>
                                            </m:sSubPr>
                                            <m:e>
                                              <m:r>
                                                <a:rPr lang="es-PA" sz="1400" b="0" i="1">
                                                  <a:latin typeface="Cambria Math" panose="02040503050406030204" pitchFamily="18" charset="0"/>
                                                </a:rPr>
                                                <m:t>𝑟</m:t>
                                              </m:r>
                                            </m:e>
                                            <m:sub>
                                              <m:r>
                                                <a:rPr lang="es-PA" sz="1400" b="0" i="1">
                                                  <a:latin typeface="Cambria Math" panose="02040503050406030204" pitchFamily="18" charset="0"/>
                                                </a:rPr>
                                                <m:t>𝑖</m:t>
                                              </m:r>
                                            </m:sub>
                                          </m:sSub>
                                        </m:e>
                                      </m:acc>
                                      <m:r>
                                        <a:rPr lang="es-PA" sz="1400" b="0" i="0">
                                          <a:latin typeface="Cambria Math" panose="02040503050406030204" pitchFamily="18" charset="0"/>
                                        </a:rPr>
                                        <m:t>(</m:t>
                                      </m:r>
                                      <m:r>
                                        <a:rPr lang="es-PA" sz="1400" b="0" i="1">
                                          <a:latin typeface="Cambria Math" panose="02040503050406030204" pitchFamily="18" charset="0"/>
                                        </a:rPr>
                                        <m:t>𝑡</m:t>
                                      </m:r>
                                    </m:e>
                                  </m:d>
                                </m:e>
                              </m:d>
                              <m:d>
                                <m:dPr>
                                  <m:begChr m:val="["/>
                                  <m:endChr m:val="]"/>
                                  <m:ctrlPr>
                                    <a:rPr lang="es-PA" sz="1400" b="0" i="1">
                                      <a:latin typeface="Cambria Math" panose="02040503050406030204" pitchFamily="18" charset="0"/>
                                    </a:rPr>
                                  </m:ctrlPr>
                                </m:dPr>
                                <m:e>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cos</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sin</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e>
                                      </m:d>
                                    </m:e>
                                    <m:sup>
                                      <m:r>
                                        <a:rPr lang="es-PA" sz="1400" b="0" i="1">
                                          <a:latin typeface="Cambria Math" panose="02040503050406030204" pitchFamily="18" charset="0"/>
                                        </a:rPr>
                                        <m:t>𝑇</m:t>
                                      </m:r>
                                    </m:sup>
                                  </m:sSup>
                                </m:e>
                              </m:d>
                              <m:r>
                                <a:rPr lang="es-PA" sz="1400" b="0" i="0">
                                  <a:latin typeface="Cambria Math" panose="02040503050406030204" pitchFamily="18" charset="0"/>
                                </a:rPr>
                                <m:t>+</m:t>
                              </m:r>
                              <m:d>
                                <m:dPr>
                                  <m:begChr m:val="|"/>
                                  <m:end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𝑟</m:t>
                                      </m:r>
                                    </m:e>
                                    <m:sub>
                                      <m:r>
                                        <a:rPr lang="es-PA" sz="1400" b="0" i="1">
                                          <a:latin typeface="Cambria Math" panose="02040503050406030204" pitchFamily="18" charset="0"/>
                                        </a:rPr>
                                        <m:t>𝑖</m:t>
                                      </m:r>
                                    </m:sub>
                                  </m:sSub>
                                  <m:d>
                                    <m:dPr>
                                      <m:ctrlPr>
                                        <a:rPr lang="es-PA" sz="1400" b="0" i="1">
                                          <a:latin typeface="Cambria Math" panose="02040503050406030204" pitchFamily="18" charset="0"/>
                                        </a:rPr>
                                      </m:ctrlPr>
                                    </m:dPr>
                                    <m:e>
                                      <m:r>
                                        <a:rPr lang="es-PA" sz="1400" b="0" i="1">
                                          <a:latin typeface="Cambria Math" panose="02040503050406030204" pitchFamily="18" charset="0"/>
                                        </a:rPr>
                                        <m:t>𝑡</m:t>
                                      </m:r>
                                    </m:e>
                                  </m:d>
                                </m:e>
                              </m:d>
                              <m:d>
                                <m:dPr>
                                  <m:begChr m:val="["/>
                                  <m:endChr m:val="]"/>
                                  <m:ctrlPr>
                                    <a:rPr lang="es-PA" sz="1400" b="0" i="1">
                                      <a:latin typeface="Cambria Math" panose="02040503050406030204" pitchFamily="18" charset="0"/>
                                    </a:rPr>
                                  </m:ctrlPr>
                                </m:dPr>
                                <m:e>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sin</m:t>
                                              </m:r>
                                            </m:fName>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d>
                                                <m:dPr>
                                                  <m:ctrlPr>
                                                    <a:rPr lang="es-PA" sz="1400" b="0" i="1">
                                                      <a:latin typeface="Cambria Math" panose="02040503050406030204" pitchFamily="18" charset="0"/>
                                                    </a:rPr>
                                                  </m:ctrlPr>
                                                </m:dPr>
                                                <m:e>
                                                  <m:r>
                                                    <a:rPr lang="es-PA" sz="1400" b="0" i="1">
                                                      <a:latin typeface="Cambria Math" panose="02040503050406030204" pitchFamily="18" charset="0"/>
                                                    </a:rPr>
                                                    <m:t>𝑡</m:t>
                                                  </m:r>
                                                </m:e>
                                              </m:d>
                                            </m:e>
                                          </m:func>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cos</m:t>
                                              </m:r>
                                            </m:fName>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d>
                                                <m:dPr>
                                                  <m:ctrlPr>
                                                    <a:rPr lang="es-PA" sz="1400" b="0" i="1">
                                                      <a:latin typeface="Cambria Math" panose="02040503050406030204" pitchFamily="18" charset="0"/>
                                                    </a:rPr>
                                                  </m:ctrlPr>
                                                </m:dPr>
                                                <m:e>
                                                  <m:r>
                                                    <a:rPr lang="es-PA" sz="1400" b="0" i="1">
                                                      <a:latin typeface="Cambria Math" panose="02040503050406030204" pitchFamily="18" charset="0"/>
                                                    </a:rPr>
                                                    <m:t>𝑡</m:t>
                                                  </m:r>
                                                </m:e>
                                              </m:d>
                                            </m:e>
                                          </m:func>
                                        </m:e>
                                      </m:d>
                                    </m:e>
                                    <m:sup>
                                      <m:r>
                                        <a:rPr lang="es-PA" sz="1400" b="0" i="1">
                                          <a:latin typeface="Cambria Math" panose="02040503050406030204" pitchFamily="18" charset="0"/>
                                        </a:rPr>
                                        <m:t>𝑇</m:t>
                                      </m:r>
                                    </m:sup>
                                  </m:sSup>
                                </m:e>
                              </m:d>
                              <m:acc>
                                <m:accPr>
                                  <m:chr m:val="̇"/>
                                  <m:ctrlPr>
                                    <a:rPr lang="es-PA" sz="1400" b="0" i="1">
                                      <a:latin typeface="Cambria Math" panose="02040503050406030204" pitchFamily="18" charset="0"/>
                                    </a:rPr>
                                  </m:ctrlPr>
                                </m:acc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e>
                              </m:acc>
                              <m:d>
                                <m:dPr>
                                  <m:ctrlPr>
                                    <a:rPr lang="es-PA" sz="1400" b="0" i="1">
                                      <a:latin typeface="Cambria Math" panose="02040503050406030204" pitchFamily="18" charset="0"/>
                                    </a:rPr>
                                  </m:ctrlPr>
                                </m:dPr>
                                <m:e>
                                  <m:r>
                                    <a:rPr lang="es-PA" sz="1400" b="0" i="1">
                                      <a:latin typeface="Cambria Math" panose="02040503050406030204" pitchFamily="18" charset="0"/>
                                    </a:rPr>
                                    <m:t>𝑡</m:t>
                                  </m:r>
                                </m:e>
                              </m:d>
                            </m:e>
                          </m:d>
                        </m:e>
                      </m:nary>
                    </m:oMath>
                  </m:oMathPara>
                </a14:m>
                <a:endParaRPr lang="es-PA" sz="1400" dirty="0"/>
              </a:p>
            </p:txBody>
          </p:sp>
        </mc:Choice>
        <mc:Fallback>
          <p:sp>
            <p:nvSpPr>
              <p:cNvPr id="6" name="Rectángulo 5"/>
              <p:cNvSpPr>
                <a:spLocks noRot="1" noChangeAspect="1" noMove="1" noResize="1" noEditPoints="1" noAdjustHandles="1" noChangeArrowheads="1" noChangeShapeType="1" noTextEdit="1"/>
              </p:cNvSpPr>
              <p:nvPr/>
            </p:nvSpPr>
            <p:spPr>
              <a:xfrm>
                <a:off x="869105" y="4092324"/>
                <a:ext cx="3224511" cy="1319785"/>
              </a:xfrm>
              <a:prstGeom prst="rect">
                <a:avLst/>
              </a:prstGeom>
              <a:blipFill rotWithShape="0">
                <a:blip r:embed="rId4"/>
                <a:stretch>
                  <a:fillRect r="-20038" b="-73272"/>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378092" y="5493458"/>
                <a:ext cx="4206536" cy="74366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40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e>
                          </m:d>
                        </m:e>
                        <m:sup>
                          <m:r>
                            <a:rPr lang="es-PA" sz="1400" i="1">
                              <a:latin typeface="Cambria Math" panose="02040503050406030204" pitchFamily="18" charset="0"/>
                            </a:rPr>
                            <m:t>𝑇</m:t>
                          </m:r>
                        </m:sup>
                      </m:sSup>
                    </m:oMath>
                  </m:oMathPara>
                </a14:m>
                <a:endParaRPr lang="es-PA" sz="1400" dirty="0"/>
              </a:p>
            </p:txBody>
          </p:sp>
        </mc:Choice>
        <mc:Fallback>
          <p:sp>
            <p:nvSpPr>
              <p:cNvPr id="7" name="Rectángulo 6"/>
              <p:cNvSpPr>
                <a:spLocks noRot="1" noChangeAspect="1" noMove="1" noResize="1" noEditPoints="1" noAdjustHandles="1" noChangeArrowheads="1" noChangeShapeType="1" noTextEdit="1"/>
              </p:cNvSpPr>
              <p:nvPr/>
            </p:nvSpPr>
            <p:spPr>
              <a:xfrm>
                <a:off x="378092" y="5493458"/>
                <a:ext cx="4206536" cy="743665"/>
              </a:xfrm>
              <a:prstGeom prst="rect">
                <a:avLst/>
              </a:prstGeom>
              <a:blipFill rotWithShape="0">
                <a:blip r:embed="rId5"/>
                <a:stretch>
                  <a:fillRect t="-55738" b="-45902"/>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4774321" y="1563578"/>
                <a:ext cx="4033848" cy="864467"/>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Sí se multiplica la expresión anterior por un vector unitario perpendicular al vector de velocidad lineal, </a:t>
                </a:r>
                <a14:m>
                  <m:oMath xmlns:m="http://schemas.openxmlformats.org/officeDocument/2006/math">
                    <m:sSup>
                      <m:sSup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𝑇</m:t>
                        </m:r>
                      </m:sup>
                    </m:sSup>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 que:</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0" name="Rectángulo 9"/>
              <p:cNvSpPr>
                <a:spLocks noRot="1" noChangeAspect="1" noMove="1" noResize="1" noEditPoints="1" noAdjustHandles="1" noChangeArrowheads="1" noChangeShapeType="1" noTextEdit="1"/>
              </p:cNvSpPr>
              <p:nvPr/>
            </p:nvSpPr>
            <p:spPr>
              <a:xfrm>
                <a:off x="4774321" y="1563578"/>
                <a:ext cx="4033848" cy="864467"/>
              </a:xfrm>
              <a:prstGeom prst="rect">
                <a:avLst/>
              </a:prstGeom>
              <a:blipFill rotWithShape="0">
                <a:blip r:embed="rId6"/>
                <a:stretch>
                  <a:fillRect l="-453" t="-704" r="-453" b="-2817"/>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5126205" y="2428045"/>
                <a:ext cx="3330079" cy="34253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PA" sz="1400">
                              <a:latin typeface="Cambria Math" panose="02040503050406030204" pitchFamily="18" charset="0"/>
                            </a:rPr>
                          </m:ctrlPr>
                        </m:d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oMath>
                  </m:oMathPara>
                </a14:m>
                <a:endParaRPr lang="es-PA" sz="1400" dirty="0"/>
              </a:p>
            </p:txBody>
          </p:sp>
        </mc:Choice>
        <mc:Fallback>
          <p:sp>
            <p:nvSpPr>
              <p:cNvPr id="11" name="Rectángulo 10"/>
              <p:cNvSpPr>
                <a:spLocks noRot="1" noChangeAspect="1" noMove="1" noResize="1" noEditPoints="1" noAdjustHandles="1" noChangeArrowheads="1" noChangeShapeType="1" noTextEdit="1"/>
              </p:cNvSpPr>
              <p:nvPr/>
            </p:nvSpPr>
            <p:spPr>
              <a:xfrm>
                <a:off x="5126205" y="2428045"/>
                <a:ext cx="3330079" cy="342530"/>
              </a:xfrm>
              <a:prstGeom prst="rect">
                <a:avLst/>
              </a:prstGeom>
              <a:blipFill rotWithShape="0">
                <a:blip r:embed="rId7"/>
                <a:stretch>
                  <a:fillRect t="-132143" r="-13919" b="-207143"/>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5341039" y="2860959"/>
                <a:ext cx="2900409" cy="621580"/>
              </a:xfrm>
              <a:prstGeom prst="rect">
                <a:avLst/>
              </a:prstGeom>
              <a:ln>
                <a:solidFill>
                  <a:schemeClr val="accent1"/>
                </a:solidFill>
              </a:ln>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f>
                        <m:fPr>
                          <m:ctrlPr>
                            <a:rPr lang="es-PA" sz="1400" i="1">
                              <a:latin typeface="Cambria Math" panose="02040503050406030204" pitchFamily="18" charset="0"/>
                            </a:rPr>
                          </m:ctrlPr>
                        </m:fPr>
                        <m:num>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num>
                        <m:den>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en>
                      </m:f>
                    </m:oMath>
                  </m:oMathPara>
                </a14:m>
                <a:endParaRPr lang="es-PA" sz="1400" dirty="0"/>
              </a:p>
            </p:txBody>
          </p:sp>
        </mc:Choice>
        <mc:Fallback>
          <p:sp>
            <p:nvSpPr>
              <p:cNvPr id="12" name="Rectángulo 11"/>
              <p:cNvSpPr>
                <a:spLocks noRot="1" noChangeAspect="1" noMove="1" noResize="1" noEditPoints="1" noAdjustHandles="1" noChangeArrowheads="1" noChangeShapeType="1" noTextEdit="1"/>
              </p:cNvSpPr>
              <p:nvPr/>
            </p:nvSpPr>
            <p:spPr>
              <a:xfrm>
                <a:off x="5341039" y="2860959"/>
                <a:ext cx="2900409" cy="621580"/>
              </a:xfrm>
              <a:prstGeom prst="rect">
                <a:avLst/>
              </a:prstGeom>
              <a:blipFill rotWithShape="0">
                <a:blip r:embed="rId8"/>
                <a:stretch>
                  <a:fillRect/>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4774321" y="3471309"/>
                <a:ext cx="4033848" cy="588366"/>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Donde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d>
                    <m:r>
                      <a:rPr lang="es-PA"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fueron encontrados durante el análisis de posición.</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4" name="Rectángulo 13"/>
              <p:cNvSpPr>
                <a:spLocks noRot="1" noChangeAspect="1" noMove="1" noResize="1" noEditPoints="1" noAdjustHandles="1" noChangeArrowheads="1" noChangeShapeType="1" noTextEdit="1"/>
              </p:cNvSpPr>
              <p:nvPr/>
            </p:nvSpPr>
            <p:spPr>
              <a:xfrm>
                <a:off x="4774321" y="3471309"/>
                <a:ext cx="4033848" cy="588366"/>
              </a:xfrm>
              <a:prstGeom prst="rect">
                <a:avLst/>
              </a:prstGeom>
              <a:blipFill rotWithShape="0">
                <a:blip r:embed="rId9"/>
                <a:stretch>
                  <a:fillRect l="-453" r="-453" b="-7216"/>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4" name="Rectángulo 23"/>
              <p:cNvSpPr/>
              <p:nvPr/>
            </p:nvSpPr>
            <p:spPr>
              <a:xfrm>
                <a:off x="4774321" y="4059675"/>
                <a:ext cx="4033848" cy="864467"/>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De forma similar, si se multiplicará por un vector unitario perpendicular al vector de velocidad angular, </a:t>
                </a:r>
                <a14:m>
                  <m:oMath xmlns:m="http://schemas.openxmlformats.org/officeDocument/2006/math">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 que:</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4" name="Rectángulo 23"/>
              <p:cNvSpPr>
                <a:spLocks noRot="1" noChangeAspect="1" noMove="1" noResize="1" noEditPoints="1" noAdjustHandles="1" noChangeArrowheads="1" noChangeShapeType="1" noTextEdit="1"/>
              </p:cNvSpPr>
              <p:nvPr/>
            </p:nvSpPr>
            <p:spPr>
              <a:xfrm>
                <a:off x="4774321" y="4059675"/>
                <a:ext cx="4033848" cy="864467"/>
              </a:xfrm>
              <a:prstGeom prst="rect">
                <a:avLst/>
              </a:prstGeom>
              <a:blipFill rotWithShape="0">
                <a:blip r:embed="rId10"/>
                <a:stretch>
                  <a:fillRect l="-453" t="-1408" r="-453" b="-2113"/>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5" name="Rectángulo 24"/>
              <p:cNvSpPr/>
              <p:nvPr/>
            </p:nvSpPr>
            <p:spPr>
              <a:xfrm>
                <a:off x="5378581" y="4924142"/>
                <a:ext cx="2825324" cy="342530"/>
              </a:xfrm>
              <a:prstGeom prst="rect">
                <a:avLst/>
              </a:prstGeom>
              <a:ln>
                <a:solidFill>
                  <a:schemeClr val="accent1"/>
                </a:solidFill>
              </a:ln>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PA" sz="140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oMath>
                  </m:oMathPara>
                </a14:m>
                <a:endParaRPr lang="es-PA" sz="1400" dirty="0"/>
              </a:p>
            </p:txBody>
          </p:sp>
        </mc:Choice>
        <mc:Fallback>
          <p:sp>
            <p:nvSpPr>
              <p:cNvPr id="25" name="Rectángulo 24"/>
              <p:cNvSpPr>
                <a:spLocks noRot="1" noChangeAspect="1" noMove="1" noResize="1" noEditPoints="1" noAdjustHandles="1" noChangeArrowheads="1" noChangeShapeType="1" noTextEdit="1"/>
              </p:cNvSpPr>
              <p:nvPr/>
            </p:nvSpPr>
            <p:spPr>
              <a:xfrm>
                <a:off x="5378581" y="4924142"/>
                <a:ext cx="2825324" cy="342530"/>
              </a:xfrm>
              <a:prstGeom prst="rect">
                <a:avLst/>
              </a:prstGeom>
              <a:blipFill rotWithShape="0">
                <a:blip r:embed="rId11"/>
                <a:stretch>
                  <a:fillRect t="-125862" r="-16309" b="-198276"/>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6" name="Rectángulo 25"/>
              <p:cNvSpPr/>
              <p:nvPr/>
            </p:nvSpPr>
            <p:spPr>
              <a:xfrm>
                <a:off x="4774321" y="5260323"/>
                <a:ext cx="4033848" cy="1067921"/>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b) Segundo caso: se desconoce la magnitud del vector de velocidad lineal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correspondiente al vector posición </a:t>
                </a:r>
                <a14:m>
                  <m:oMath xmlns:m="http://schemas.openxmlformats.org/officeDocument/2006/math">
                    <m:sSub>
                      <m:sSub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y la velocidad angular </a:t>
                </a:r>
                <a14:m>
                  <m:oMath xmlns:m="http://schemas.openxmlformats.org/officeDocument/2006/math">
                    <m:sSub>
                      <m:sSub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correspondiente al vector posición </a:t>
                </a:r>
                <a14:m>
                  <m:oMath xmlns:m="http://schemas.openxmlformats.org/officeDocument/2006/math">
                    <m:sSub>
                      <m:sSub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6" name="Rectángulo 25"/>
              <p:cNvSpPr>
                <a:spLocks noRot="1" noChangeAspect="1" noMove="1" noResize="1" noEditPoints="1" noAdjustHandles="1" noChangeArrowheads="1" noChangeShapeType="1" noTextEdit="1"/>
              </p:cNvSpPr>
              <p:nvPr/>
            </p:nvSpPr>
            <p:spPr>
              <a:xfrm>
                <a:off x="4774321" y="5260323"/>
                <a:ext cx="4033848" cy="1067921"/>
              </a:xfrm>
              <a:prstGeom prst="rect">
                <a:avLst/>
              </a:prstGeom>
              <a:blipFill rotWithShape="0">
                <a:blip r:embed="rId12"/>
                <a:stretch>
                  <a:fillRect l="-453" t="-1143" r="-453" b="-3429"/>
                </a:stretch>
              </a:blipFill>
            </p:spPr>
            <p:txBody>
              <a:bodyPr/>
              <a:lstStyle/>
              <a:p>
                <a:r>
                  <a:rPr lang="es-PA">
                    <a:noFill/>
                  </a:rPr>
                  <a:t> </a:t>
                </a:r>
              </a:p>
            </p:txBody>
          </p:sp>
        </mc:Fallback>
      </mc:AlternateContent>
    </p:spTree>
    <p:extLst>
      <p:ext uri="{BB962C8B-B14F-4D97-AF65-F5344CB8AC3E}">
        <p14:creationId xmlns:p14="http://schemas.microsoft.com/office/powerpoint/2010/main" val="406164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11</a:t>
            </a:fld>
            <a:endParaRPr lang="es-PA"/>
          </a:p>
        </p:txBody>
      </p:sp>
      <p:sp>
        <p:nvSpPr>
          <p:cNvPr id="17" name="Rectángulo 16"/>
          <p:cNvSpPr/>
          <p:nvPr/>
        </p:nvSpPr>
        <p:spPr>
          <a:xfrm>
            <a:off x="468986" y="1561615"/>
            <a:ext cx="2707536"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4. Análisis analítico de velocidad.</a:t>
            </a:r>
            <a:endParaRPr lang="es-PA" sz="1400" dirty="0">
              <a:latin typeface="Times New Roman" panose="02020603050405020304" pitchFamily="18" charset="0"/>
              <a:cs typeface="Times New Roman" panose="02020603050405020304" pitchFamily="18" charset="0"/>
            </a:endParaRPr>
          </a:p>
        </p:txBody>
      </p:sp>
      <p:sp>
        <p:nvSpPr>
          <p:cNvPr id="15" name="Rectángulo 14"/>
          <p:cNvSpPr/>
          <p:nvPr/>
        </p:nvSpPr>
        <p:spPr>
          <a:xfrm>
            <a:off x="468985" y="1869392"/>
            <a:ext cx="3172663" cy="311496"/>
          </a:xfrm>
          <a:prstGeom prst="rect">
            <a:avLst/>
          </a:prstGeom>
        </p:spPr>
        <p:txBody>
          <a:bodyPr wrap="non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las ecuaciones de laso cerrado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ángulo 2"/>
              <p:cNvSpPr/>
              <p:nvPr/>
            </p:nvSpPr>
            <p:spPr>
              <a:xfrm>
                <a:off x="683568" y="2177169"/>
                <a:ext cx="3591236" cy="21175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d>
                        <m:dPr>
                          <m:begChr m:val="|"/>
                          <m:endChr m:val="|"/>
                          <m:ctrlPr>
                            <a:rPr lang="es-PA" sz="1400" smtClean="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s-PA" sz="1400" i="0">
                          <a:latin typeface="Cambria Math" panose="02040503050406030204" pitchFamily="18" charset="0"/>
                        </a:rPr>
                        <m:t>−</m:t>
                      </m:r>
                      <m:nary>
                        <m:naryPr>
                          <m:chr m:val="∑"/>
                          <m:limLoc m:val="undOvr"/>
                          <m:ctrlPr>
                            <a:rPr lang="es-PA" sz="1400" i="1">
                              <a:latin typeface="Cambria Math" panose="02040503050406030204" pitchFamily="18" charset="0"/>
                            </a:rPr>
                          </m:ctrlPr>
                        </m:naryPr>
                        <m:sub>
                          <m:r>
                            <a:rPr lang="es-PA" sz="1400" i="1">
                              <a:latin typeface="Cambria Math" panose="02040503050406030204" pitchFamily="18" charset="0"/>
                            </a:rPr>
                            <m:t>𝑖</m:t>
                          </m:r>
                          <m:r>
                            <a:rPr lang="es-PA" sz="1400" i="0">
                              <a:latin typeface="Cambria Math" panose="02040503050406030204" pitchFamily="18" charset="0"/>
                            </a:rPr>
                            <m:t>=</m:t>
                          </m:r>
                          <m:r>
                            <a:rPr lang="es-PA" sz="1400" i="0">
                              <a:latin typeface="Cambria Math" panose="02040503050406030204" pitchFamily="18" charset="0"/>
                            </a:rPr>
                            <m:t>1</m:t>
                          </m:r>
                          <m:r>
                            <a:rPr lang="es-PA" sz="1400" i="0">
                              <a:latin typeface="Cambria Math" panose="02040503050406030204" pitchFamily="18" charset="0"/>
                            </a:rPr>
                            <m:t>,</m:t>
                          </m:r>
                          <m:r>
                            <a:rPr lang="es-PA" sz="1400" i="1">
                              <a:latin typeface="Cambria Math" panose="02040503050406030204" pitchFamily="18" charset="0"/>
                            </a:rPr>
                            <m:t>𝑖</m:t>
                          </m:r>
                          <m:r>
                            <a:rPr lang="es-PA" sz="1400" i="0">
                              <a:latin typeface="Cambria Math" panose="02040503050406030204" pitchFamily="18" charset="0"/>
                            </a:rPr>
                            <m:t>≠</m:t>
                          </m:r>
                          <m:r>
                            <a:rPr lang="es-PA" sz="1400" i="1">
                              <a:latin typeface="Cambria Math" panose="02040503050406030204" pitchFamily="18" charset="0"/>
                            </a:rPr>
                            <m:t>𝑗</m:t>
                          </m:r>
                          <m:r>
                            <a:rPr lang="es-PA" sz="1400" i="0">
                              <a:latin typeface="Cambria Math" panose="02040503050406030204" pitchFamily="18" charset="0"/>
                            </a:rPr>
                            <m:t>,</m:t>
                          </m:r>
                          <m:r>
                            <a:rPr lang="es-PA" sz="1400" i="1">
                              <a:latin typeface="Cambria Math" panose="02040503050406030204" pitchFamily="18" charset="0"/>
                            </a:rPr>
                            <m:t>𝑖</m:t>
                          </m:r>
                          <m:r>
                            <a:rPr lang="es-PA" sz="1400" i="0">
                              <a:latin typeface="Cambria Math" panose="02040503050406030204" pitchFamily="18" charset="0"/>
                            </a:rPr>
                            <m:t>≠</m:t>
                          </m:r>
                          <m:r>
                            <a:rPr lang="es-PA" sz="1400" i="1">
                              <a:latin typeface="Cambria Math" panose="02040503050406030204" pitchFamily="18" charset="0"/>
                            </a:rPr>
                            <m:t>𝑘</m:t>
                          </m:r>
                          <m:r>
                            <a:rPr lang="es-PA" sz="1400" i="0">
                              <a:latin typeface="Cambria Math" panose="02040503050406030204" pitchFamily="18" charset="0"/>
                            </a:rPr>
                            <m:t>,</m:t>
                          </m:r>
                          <m:r>
                            <a:rPr lang="es-PA" sz="1400" i="1">
                              <a:latin typeface="Cambria Math" panose="02040503050406030204" pitchFamily="18" charset="0"/>
                            </a:rPr>
                            <m:t>𝑗</m:t>
                          </m:r>
                          <m:r>
                            <a:rPr lang="es-PA" sz="1400" i="0">
                              <a:latin typeface="Cambria Math" panose="02040503050406030204" pitchFamily="18" charset="0"/>
                            </a:rPr>
                            <m:t>≠</m:t>
                          </m:r>
                          <m:r>
                            <a:rPr lang="es-PA" sz="1400" i="1">
                              <a:latin typeface="Cambria Math" panose="02040503050406030204" pitchFamily="18" charset="0"/>
                            </a:rPr>
                            <m:t>𝑘</m:t>
                          </m:r>
                        </m:sub>
                        <m:sup>
                          <m:r>
                            <a:rPr lang="es-PA" sz="1400" i="1">
                              <a:latin typeface="Cambria Math" panose="02040503050406030204" pitchFamily="18" charset="0"/>
                            </a:rPr>
                            <m:t>𝑛</m:t>
                          </m:r>
                        </m:sup>
                        <m:e>
                          <m:d>
                            <m:dPr>
                              <m:ctrlPr>
                                <a:rPr lang="es-PA" sz="1400" i="1">
                                  <a:latin typeface="Cambria Math" panose="02040503050406030204" pitchFamily="18" charset="0"/>
                                </a:rPr>
                              </m:ctrlPr>
                            </m:dPr>
                            <m:e>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e>
                          </m:d>
                        </m:e>
                      </m:nary>
                    </m:oMath>
                  </m:oMathPara>
                </a14:m>
                <a:endParaRPr lang="es-PA" sz="1400" dirty="0"/>
              </a:p>
            </p:txBody>
          </p:sp>
        </mc:Choice>
        <mc:Fallback>
          <p:sp>
            <p:nvSpPr>
              <p:cNvPr id="3" name="Rectángulo 2"/>
              <p:cNvSpPr>
                <a:spLocks noRot="1" noChangeAspect="1" noMove="1" noResize="1" noEditPoints="1" noAdjustHandles="1" noChangeArrowheads="1" noChangeShapeType="1" noTextEdit="1"/>
              </p:cNvSpPr>
              <p:nvPr/>
            </p:nvSpPr>
            <p:spPr>
              <a:xfrm>
                <a:off x="683568" y="2177169"/>
                <a:ext cx="3591236" cy="2117503"/>
              </a:xfrm>
              <a:prstGeom prst="rect">
                <a:avLst/>
              </a:prstGeom>
              <a:blipFill rotWithShape="0">
                <a:blip r:embed="rId3"/>
                <a:stretch>
                  <a:fillRect t="-19540" r="-7640" b="-45115"/>
                </a:stretch>
              </a:blipFill>
            </p:spPr>
            <p:txBody>
              <a:bodyPr/>
              <a:lstStyle/>
              <a:p>
                <a:r>
                  <a:rPr lang="es-PA">
                    <a:noFill/>
                  </a:rPr>
                  <a:t> </a:t>
                </a:r>
              </a:p>
            </p:txBody>
          </p:sp>
        </mc:Fallback>
      </mc:AlternateContent>
      <p:sp>
        <p:nvSpPr>
          <p:cNvPr id="4" name="Rectángulo 3"/>
          <p:cNvSpPr/>
          <p:nvPr/>
        </p:nvSpPr>
        <p:spPr>
          <a:xfrm>
            <a:off x="468985" y="4297995"/>
            <a:ext cx="494046" cy="311496"/>
          </a:xfrm>
          <a:prstGeom prst="rect">
            <a:avLst/>
          </a:prstGeom>
        </p:spPr>
        <p:txBody>
          <a:bodyPr wrap="non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Sea:</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ángulo 7"/>
              <p:cNvSpPr/>
              <p:nvPr/>
            </p:nvSpPr>
            <p:spPr>
              <a:xfrm>
                <a:off x="654384" y="4609491"/>
                <a:ext cx="3649603" cy="131978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s-PA" sz="1400" b="1" smtClean="0">
                              <a:latin typeface="Cambria Math" panose="02040503050406030204" pitchFamily="18" charset="0"/>
                            </a:rPr>
                          </m:ctrlPr>
                        </m:accPr>
                        <m:e>
                          <m:r>
                            <a:rPr lang="es-PA" sz="1400" b="1" i="1">
                              <a:latin typeface="Cambria Math" panose="02040503050406030204" pitchFamily="18" charset="0"/>
                            </a:rPr>
                            <m:t>𝒃</m:t>
                          </m:r>
                        </m:e>
                      </m:acc>
                      <m:r>
                        <a:rPr lang="es-PA" sz="1400" b="0" i="0">
                          <a:latin typeface="Cambria Math" panose="02040503050406030204" pitchFamily="18" charset="0"/>
                        </a:rPr>
                        <m:t>=</m:t>
                      </m:r>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acc>
                                    <m:accPr>
                                      <m:chr m:val="̇"/>
                                      <m:ctrlPr>
                                        <a:rPr lang="es-PA" sz="1400" b="0" i="1">
                                          <a:latin typeface="Cambria Math" panose="02040503050406030204" pitchFamily="18" charset="0"/>
                                        </a:rPr>
                                      </m:ctrlPr>
                                    </m:accPr>
                                    <m:e>
                                      <m:r>
                                        <a:rPr lang="es-PA" sz="1400" b="0" i="1">
                                          <a:latin typeface="Cambria Math" panose="02040503050406030204" pitchFamily="18" charset="0"/>
                                        </a:rPr>
                                        <m:t>𝑏</m:t>
                                      </m:r>
                                    </m:e>
                                  </m:acc>
                                </m:e>
                                <m:sub>
                                  <m:r>
                                    <a:rPr lang="es-PA" sz="1400" b="0" i="1">
                                      <a:latin typeface="Cambria Math" panose="02040503050406030204" pitchFamily="18" charset="0"/>
                                    </a:rPr>
                                    <m:t>𝑥</m:t>
                                  </m:r>
                                </m:sub>
                              </m:sSub>
                              <m:r>
                                <a:rPr lang="es-PA" sz="1400" b="0" i="0">
                                  <a:latin typeface="Cambria Math" panose="02040503050406030204" pitchFamily="18" charset="0"/>
                                </a:rPr>
                                <m:t>, </m:t>
                              </m:r>
                              <m:sSub>
                                <m:sSubPr>
                                  <m:ctrlPr>
                                    <a:rPr lang="es-PA" sz="1400" b="0" i="1">
                                      <a:latin typeface="Cambria Math" panose="02040503050406030204" pitchFamily="18" charset="0"/>
                                    </a:rPr>
                                  </m:ctrlPr>
                                </m:sSubPr>
                                <m:e>
                                  <m:acc>
                                    <m:accPr>
                                      <m:chr m:val="̇"/>
                                      <m:ctrlPr>
                                        <a:rPr lang="es-PA" sz="1400" b="0" i="1">
                                          <a:latin typeface="Cambria Math" panose="02040503050406030204" pitchFamily="18" charset="0"/>
                                        </a:rPr>
                                      </m:ctrlPr>
                                    </m:accPr>
                                    <m:e>
                                      <m:r>
                                        <a:rPr lang="es-PA" sz="1400" b="0" i="1">
                                          <a:latin typeface="Cambria Math" panose="02040503050406030204" pitchFamily="18" charset="0"/>
                                        </a:rPr>
                                        <m:t>𝑏</m:t>
                                      </m:r>
                                    </m:e>
                                  </m:acc>
                                </m:e>
                                <m:sub>
                                  <m:r>
                                    <a:rPr lang="es-PA" sz="1400" b="0" i="1">
                                      <a:latin typeface="Cambria Math" panose="02040503050406030204" pitchFamily="18" charset="0"/>
                                    </a:rPr>
                                    <m:t>𝑦</m:t>
                                  </m:r>
                                </m:sub>
                              </m:sSub>
                            </m:e>
                          </m:d>
                        </m:e>
                        <m:sup>
                          <m:r>
                            <a:rPr lang="es-PA" sz="1400" b="0" i="1">
                              <a:latin typeface="Cambria Math" panose="02040503050406030204" pitchFamily="18" charset="0"/>
                            </a:rPr>
                            <m:t>𝑇</m:t>
                          </m:r>
                        </m:sup>
                      </m:sSup>
                      <m:r>
                        <a:rPr lang="es-PA" sz="1400" b="0" i="0">
                          <a:latin typeface="Cambria Math" panose="02040503050406030204" pitchFamily="18" charset="0"/>
                        </a:rPr>
                        <m:t>=</m:t>
                      </m:r>
                    </m:oMath>
                  </m:oMathPara>
                </a14:m>
                <a:endParaRPr lang="es-PA" sz="1400" b="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s-PA" sz="1400" b="0" i="0">
                          <a:latin typeface="Cambria Math" panose="02040503050406030204" pitchFamily="18" charset="0"/>
                        </a:rPr>
                        <m:t>−</m:t>
                      </m:r>
                      <m:nary>
                        <m:naryPr>
                          <m:chr m:val="∑"/>
                          <m:limLoc m:val="undOvr"/>
                          <m:ctrlPr>
                            <a:rPr lang="es-PA" sz="1400" b="0" i="1">
                              <a:latin typeface="Cambria Math" panose="02040503050406030204" pitchFamily="18" charset="0"/>
                            </a:rPr>
                          </m:ctrlPr>
                        </m:naryPr>
                        <m:sub>
                          <m:r>
                            <a:rPr lang="es-PA" sz="1400" b="0" i="1">
                              <a:latin typeface="Cambria Math" panose="02040503050406030204" pitchFamily="18" charset="0"/>
                            </a:rPr>
                            <m:t>𝑖</m:t>
                          </m:r>
                          <m:r>
                            <a:rPr lang="es-PA" sz="1400" b="0" i="0">
                              <a:latin typeface="Cambria Math" panose="02040503050406030204" pitchFamily="18" charset="0"/>
                            </a:rPr>
                            <m:t>=</m:t>
                          </m:r>
                          <m:r>
                            <a:rPr lang="es-PA" sz="1400" b="0" i="0">
                              <a:latin typeface="Cambria Math" panose="02040503050406030204" pitchFamily="18" charset="0"/>
                            </a:rPr>
                            <m:t>1</m:t>
                          </m:r>
                          <m:r>
                            <a:rPr lang="es-PA" sz="1400" b="0" i="0">
                              <a:latin typeface="Cambria Math" panose="02040503050406030204" pitchFamily="18" charset="0"/>
                            </a:rPr>
                            <m:t>,</m:t>
                          </m:r>
                          <m:r>
                            <a:rPr lang="es-PA" sz="1400" b="0" i="1">
                              <a:latin typeface="Cambria Math" panose="02040503050406030204" pitchFamily="18" charset="0"/>
                            </a:rPr>
                            <m:t>𝑖</m:t>
                          </m:r>
                          <m:r>
                            <a:rPr lang="es-PA" sz="1400" b="0" i="0">
                              <a:latin typeface="Cambria Math" panose="02040503050406030204" pitchFamily="18" charset="0"/>
                            </a:rPr>
                            <m:t>≠</m:t>
                          </m:r>
                          <m:r>
                            <a:rPr lang="es-PA" sz="1400" b="0" i="1">
                              <a:latin typeface="Cambria Math" panose="02040503050406030204" pitchFamily="18" charset="0"/>
                            </a:rPr>
                            <m:t>𝑗</m:t>
                          </m:r>
                          <m:r>
                            <a:rPr lang="es-PA" sz="1400" b="0" i="0">
                              <a:latin typeface="Cambria Math" panose="02040503050406030204" pitchFamily="18" charset="0"/>
                            </a:rPr>
                            <m:t>,</m:t>
                          </m:r>
                          <m:r>
                            <a:rPr lang="es-PA" sz="1400" b="0" i="1">
                              <a:latin typeface="Cambria Math" panose="02040503050406030204" pitchFamily="18" charset="0"/>
                            </a:rPr>
                            <m:t>𝑖</m:t>
                          </m:r>
                          <m:r>
                            <a:rPr lang="es-PA" sz="1400" b="0" i="0">
                              <a:latin typeface="Cambria Math" panose="02040503050406030204" pitchFamily="18" charset="0"/>
                            </a:rPr>
                            <m:t>≠</m:t>
                          </m:r>
                          <m:r>
                            <a:rPr lang="es-PA" sz="1400" b="0" i="1">
                              <a:latin typeface="Cambria Math" panose="02040503050406030204" pitchFamily="18" charset="0"/>
                            </a:rPr>
                            <m:t>𝑘</m:t>
                          </m:r>
                          <m:r>
                            <a:rPr lang="es-PA" sz="1400" b="0" i="0">
                              <a:latin typeface="Cambria Math" panose="02040503050406030204" pitchFamily="18" charset="0"/>
                            </a:rPr>
                            <m:t>,</m:t>
                          </m:r>
                          <m:r>
                            <a:rPr lang="es-PA" sz="1400" b="0" i="1">
                              <a:latin typeface="Cambria Math" panose="02040503050406030204" pitchFamily="18" charset="0"/>
                            </a:rPr>
                            <m:t>𝑗</m:t>
                          </m:r>
                          <m:r>
                            <a:rPr lang="es-PA" sz="1400" b="0" i="0">
                              <a:latin typeface="Cambria Math" panose="02040503050406030204" pitchFamily="18" charset="0"/>
                            </a:rPr>
                            <m:t>≠</m:t>
                          </m:r>
                          <m:r>
                            <a:rPr lang="es-PA" sz="1400" b="0" i="1">
                              <a:latin typeface="Cambria Math" panose="02040503050406030204" pitchFamily="18" charset="0"/>
                            </a:rPr>
                            <m:t>𝑘</m:t>
                          </m:r>
                        </m:sub>
                        <m:sup>
                          <m:r>
                            <a:rPr lang="es-PA" sz="1400" b="0" i="1">
                              <a:latin typeface="Cambria Math" panose="02040503050406030204" pitchFamily="18" charset="0"/>
                            </a:rPr>
                            <m:t>𝑛</m:t>
                          </m:r>
                        </m:sup>
                        <m:e>
                          <m:d>
                            <m:dPr>
                              <m:ctrlPr>
                                <a:rPr lang="es-PA" sz="1400" b="0" i="1">
                                  <a:latin typeface="Cambria Math" panose="02040503050406030204" pitchFamily="18" charset="0"/>
                                </a:rPr>
                              </m:ctrlPr>
                            </m:dPr>
                            <m:e>
                              <m:d>
                                <m:dPr>
                                  <m:begChr m:val="|"/>
                                  <m:endChr m:val="|"/>
                                  <m:ctrlPr>
                                    <a:rPr lang="es-PA" sz="1400" b="0" i="1">
                                      <a:latin typeface="Cambria Math" panose="02040503050406030204" pitchFamily="18" charset="0"/>
                                    </a:rPr>
                                  </m:ctrlPr>
                                </m:dPr>
                                <m:e>
                                  <m:d>
                                    <m:dPr>
                                      <m:begChr m:val=""/>
                                      <m:ctrlPr>
                                        <a:rPr lang="es-PA" sz="1400" b="0" i="1">
                                          <a:latin typeface="Cambria Math" panose="02040503050406030204" pitchFamily="18" charset="0"/>
                                        </a:rPr>
                                      </m:ctrlPr>
                                    </m:dPr>
                                    <m:e>
                                      <m:acc>
                                        <m:accPr>
                                          <m:chr m:val="̇"/>
                                          <m:ctrlPr>
                                            <a:rPr lang="es-PA" sz="1400" b="0" i="1">
                                              <a:latin typeface="Cambria Math" panose="02040503050406030204" pitchFamily="18" charset="0"/>
                                            </a:rPr>
                                          </m:ctrlPr>
                                        </m:accPr>
                                        <m:e>
                                          <m:sSub>
                                            <m:sSubPr>
                                              <m:ctrlPr>
                                                <a:rPr lang="es-PA" sz="1400" b="0" i="1">
                                                  <a:latin typeface="Cambria Math" panose="02040503050406030204" pitchFamily="18" charset="0"/>
                                                </a:rPr>
                                              </m:ctrlPr>
                                            </m:sSubPr>
                                            <m:e>
                                              <m:r>
                                                <a:rPr lang="es-PA" sz="1400" b="0" i="1">
                                                  <a:latin typeface="Cambria Math" panose="02040503050406030204" pitchFamily="18" charset="0"/>
                                                </a:rPr>
                                                <m:t>𝑟</m:t>
                                              </m:r>
                                            </m:e>
                                            <m:sub>
                                              <m:r>
                                                <a:rPr lang="es-PA" sz="1400" b="0" i="1">
                                                  <a:latin typeface="Cambria Math" panose="02040503050406030204" pitchFamily="18" charset="0"/>
                                                </a:rPr>
                                                <m:t>𝑖</m:t>
                                              </m:r>
                                            </m:sub>
                                          </m:sSub>
                                        </m:e>
                                      </m:acc>
                                      <m:r>
                                        <a:rPr lang="es-PA" sz="1400" b="0" i="0">
                                          <a:latin typeface="Cambria Math" panose="02040503050406030204" pitchFamily="18" charset="0"/>
                                        </a:rPr>
                                        <m:t>(</m:t>
                                      </m:r>
                                      <m:r>
                                        <a:rPr lang="es-PA" sz="1400" b="0" i="1">
                                          <a:latin typeface="Cambria Math" panose="02040503050406030204" pitchFamily="18" charset="0"/>
                                        </a:rPr>
                                        <m:t>𝑡</m:t>
                                      </m:r>
                                    </m:e>
                                  </m:d>
                                </m:e>
                              </m:d>
                              <m:d>
                                <m:dPr>
                                  <m:begChr m:val="["/>
                                  <m:endChr m:val="]"/>
                                  <m:ctrlPr>
                                    <a:rPr lang="es-PA" sz="1400" b="0" i="1">
                                      <a:latin typeface="Cambria Math" panose="02040503050406030204" pitchFamily="18" charset="0"/>
                                    </a:rPr>
                                  </m:ctrlPr>
                                </m:dPr>
                                <m:e>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cos</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sin</m:t>
                                              </m:r>
                                            </m:fName>
                                            <m:e>
                                              <m:d>
                                                <m:dPr>
                                                  <m:beg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r>
                                                    <a:rPr lang="es-PA" sz="1400" b="0" i="0">
                                                      <a:latin typeface="Cambria Math" panose="02040503050406030204" pitchFamily="18" charset="0"/>
                                                    </a:rPr>
                                                    <m:t>(</m:t>
                                                  </m:r>
                                                  <m:r>
                                                    <a:rPr lang="es-PA" sz="1400" b="0" i="1">
                                                      <a:latin typeface="Cambria Math" panose="02040503050406030204" pitchFamily="18" charset="0"/>
                                                    </a:rPr>
                                                    <m:t>𝑡</m:t>
                                                  </m:r>
                                                </m:e>
                                              </m:d>
                                            </m:e>
                                          </m:func>
                                        </m:e>
                                      </m:d>
                                    </m:e>
                                    <m:sup>
                                      <m:r>
                                        <a:rPr lang="es-PA" sz="1400" b="0" i="1">
                                          <a:latin typeface="Cambria Math" panose="02040503050406030204" pitchFamily="18" charset="0"/>
                                        </a:rPr>
                                        <m:t>𝑇</m:t>
                                      </m:r>
                                    </m:sup>
                                  </m:sSup>
                                </m:e>
                              </m:d>
                              <m:r>
                                <a:rPr lang="es-PA" sz="1400" b="0" i="0">
                                  <a:latin typeface="Cambria Math" panose="02040503050406030204" pitchFamily="18" charset="0"/>
                                </a:rPr>
                                <m:t>+</m:t>
                              </m:r>
                              <m:d>
                                <m:dPr>
                                  <m:begChr m:val="|"/>
                                  <m:endChr m:val="|"/>
                                  <m:ctrlPr>
                                    <a:rPr lang="es-PA" sz="1400" b="0" i="1">
                                      <a:latin typeface="Cambria Math" panose="02040503050406030204" pitchFamily="18" charset="0"/>
                                    </a:rPr>
                                  </m:ctrlPr>
                                </m:dPr>
                                <m:e>
                                  <m:sSub>
                                    <m:sSubPr>
                                      <m:ctrlPr>
                                        <a:rPr lang="es-PA" sz="1400" b="0" i="1">
                                          <a:latin typeface="Cambria Math" panose="02040503050406030204" pitchFamily="18" charset="0"/>
                                        </a:rPr>
                                      </m:ctrlPr>
                                    </m:sSubPr>
                                    <m:e>
                                      <m:r>
                                        <a:rPr lang="es-PA" sz="1400" b="0" i="1">
                                          <a:latin typeface="Cambria Math" panose="02040503050406030204" pitchFamily="18" charset="0"/>
                                        </a:rPr>
                                        <m:t>𝑟</m:t>
                                      </m:r>
                                    </m:e>
                                    <m:sub>
                                      <m:r>
                                        <a:rPr lang="es-PA" sz="1400" b="0" i="1">
                                          <a:latin typeface="Cambria Math" panose="02040503050406030204" pitchFamily="18" charset="0"/>
                                        </a:rPr>
                                        <m:t>𝑖</m:t>
                                      </m:r>
                                    </m:sub>
                                  </m:sSub>
                                  <m:d>
                                    <m:dPr>
                                      <m:ctrlPr>
                                        <a:rPr lang="es-PA" sz="1400" b="0" i="1">
                                          <a:latin typeface="Cambria Math" panose="02040503050406030204" pitchFamily="18" charset="0"/>
                                        </a:rPr>
                                      </m:ctrlPr>
                                    </m:dPr>
                                    <m:e>
                                      <m:r>
                                        <a:rPr lang="es-PA" sz="1400" b="0" i="1">
                                          <a:latin typeface="Cambria Math" panose="02040503050406030204" pitchFamily="18" charset="0"/>
                                        </a:rPr>
                                        <m:t>𝑡</m:t>
                                      </m:r>
                                    </m:e>
                                  </m:d>
                                </m:e>
                              </m:d>
                              <m:d>
                                <m:dPr>
                                  <m:begChr m:val="["/>
                                  <m:endChr m:val="]"/>
                                  <m:ctrlPr>
                                    <a:rPr lang="es-PA" sz="1400" b="0" i="1">
                                      <a:latin typeface="Cambria Math" panose="02040503050406030204" pitchFamily="18" charset="0"/>
                                    </a:rPr>
                                  </m:ctrlPr>
                                </m:dPr>
                                <m:e>
                                  <m:sSup>
                                    <m:sSupPr>
                                      <m:ctrlPr>
                                        <a:rPr lang="es-PA" sz="1400" b="0" i="1">
                                          <a:latin typeface="Cambria Math" panose="02040503050406030204" pitchFamily="18" charset="0"/>
                                        </a:rPr>
                                      </m:ctrlPr>
                                    </m:sSupPr>
                                    <m:e>
                                      <m:d>
                                        <m:dPr>
                                          <m:ctrlPr>
                                            <a:rPr lang="es-PA" sz="1400" b="0" i="1">
                                              <a:latin typeface="Cambria Math" panose="02040503050406030204" pitchFamily="18" charset="0"/>
                                            </a:rPr>
                                          </m:ctrlPr>
                                        </m:dPr>
                                        <m:e>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sin</m:t>
                                              </m:r>
                                            </m:fName>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d>
                                                <m:dPr>
                                                  <m:ctrlPr>
                                                    <a:rPr lang="es-PA" sz="1400" b="0" i="1">
                                                      <a:latin typeface="Cambria Math" panose="02040503050406030204" pitchFamily="18" charset="0"/>
                                                    </a:rPr>
                                                  </m:ctrlPr>
                                                </m:dPr>
                                                <m:e>
                                                  <m:r>
                                                    <a:rPr lang="es-PA" sz="1400" b="0" i="1">
                                                      <a:latin typeface="Cambria Math" panose="02040503050406030204" pitchFamily="18" charset="0"/>
                                                    </a:rPr>
                                                    <m:t>𝑡</m:t>
                                                  </m:r>
                                                </m:e>
                                              </m:d>
                                            </m:e>
                                          </m:func>
                                          <m:r>
                                            <a:rPr lang="es-PA" sz="1400" b="0" i="0">
                                              <a:latin typeface="Cambria Math" panose="02040503050406030204" pitchFamily="18" charset="0"/>
                                            </a:rPr>
                                            <m:t>,</m:t>
                                          </m:r>
                                          <m:func>
                                            <m:funcPr>
                                              <m:ctrlPr>
                                                <a:rPr lang="es-PA" sz="1400" b="0" i="1">
                                                  <a:latin typeface="Cambria Math" panose="02040503050406030204" pitchFamily="18" charset="0"/>
                                                </a:rPr>
                                              </m:ctrlPr>
                                            </m:funcPr>
                                            <m:fName>
                                              <m:r>
                                                <m:rPr>
                                                  <m:sty m:val="p"/>
                                                </m:rPr>
                                                <a:rPr lang="es-PA" sz="1400" b="0" i="0">
                                                  <a:latin typeface="Cambria Math" panose="02040503050406030204" pitchFamily="18" charset="0"/>
                                                </a:rPr>
                                                <m:t>cos</m:t>
                                              </m:r>
                                            </m:fName>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d>
                                                <m:dPr>
                                                  <m:ctrlPr>
                                                    <a:rPr lang="es-PA" sz="1400" b="0" i="1">
                                                      <a:latin typeface="Cambria Math" panose="02040503050406030204" pitchFamily="18" charset="0"/>
                                                    </a:rPr>
                                                  </m:ctrlPr>
                                                </m:dPr>
                                                <m:e>
                                                  <m:r>
                                                    <a:rPr lang="es-PA" sz="1400" b="0" i="1">
                                                      <a:latin typeface="Cambria Math" panose="02040503050406030204" pitchFamily="18" charset="0"/>
                                                    </a:rPr>
                                                    <m:t>𝑡</m:t>
                                                  </m:r>
                                                </m:e>
                                              </m:d>
                                            </m:e>
                                          </m:func>
                                        </m:e>
                                      </m:d>
                                    </m:e>
                                    <m:sup>
                                      <m:r>
                                        <a:rPr lang="es-PA" sz="1400" b="0" i="1">
                                          <a:latin typeface="Cambria Math" panose="02040503050406030204" pitchFamily="18" charset="0"/>
                                        </a:rPr>
                                        <m:t>𝑇</m:t>
                                      </m:r>
                                    </m:sup>
                                  </m:sSup>
                                </m:e>
                              </m:d>
                              <m:acc>
                                <m:accPr>
                                  <m:chr m:val="̇"/>
                                  <m:ctrlPr>
                                    <a:rPr lang="es-PA" sz="1400" b="0" i="1">
                                      <a:latin typeface="Cambria Math" panose="02040503050406030204" pitchFamily="18" charset="0"/>
                                    </a:rPr>
                                  </m:ctrlPr>
                                </m:accPr>
                                <m:e>
                                  <m:sSub>
                                    <m:sSubPr>
                                      <m:ctrlPr>
                                        <a:rPr lang="es-PA" sz="1400" b="0" i="1">
                                          <a:latin typeface="Cambria Math" panose="02040503050406030204" pitchFamily="18" charset="0"/>
                                        </a:rPr>
                                      </m:ctrlPr>
                                    </m:sSubPr>
                                    <m:e>
                                      <m:r>
                                        <a:rPr lang="es-PA" sz="1400" b="0" i="1">
                                          <a:latin typeface="Cambria Math" panose="02040503050406030204" pitchFamily="18" charset="0"/>
                                        </a:rPr>
                                        <m:t>𝜃</m:t>
                                      </m:r>
                                    </m:e>
                                    <m:sub>
                                      <m:r>
                                        <a:rPr lang="es-PA" sz="1400" b="0" i="1">
                                          <a:latin typeface="Cambria Math" panose="02040503050406030204" pitchFamily="18" charset="0"/>
                                        </a:rPr>
                                        <m:t>𝑖</m:t>
                                      </m:r>
                                    </m:sub>
                                  </m:sSub>
                                </m:e>
                              </m:acc>
                              <m:d>
                                <m:dPr>
                                  <m:ctrlPr>
                                    <a:rPr lang="es-PA" sz="1400" b="0" i="1">
                                      <a:latin typeface="Cambria Math" panose="02040503050406030204" pitchFamily="18" charset="0"/>
                                    </a:rPr>
                                  </m:ctrlPr>
                                </m:dPr>
                                <m:e>
                                  <m:r>
                                    <a:rPr lang="es-PA" sz="1400" b="0" i="1">
                                      <a:latin typeface="Cambria Math" panose="02040503050406030204" pitchFamily="18" charset="0"/>
                                    </a:rPr>
                                    <m:t>𝑡</m:t>
                                  </m:r>
                                </m:e>
                              </m:d>
                            </m:e>
                          </m:d>
                        </m:e>
                      </m:nary>
                    </m:oMath>
                  </m:oMathPara>
                </a14:m>
                <a:endParaRPr lang="es-PA" sz="1400" dirty="0"/>
              </a:p>
            </p:txBody>
          </p:sp>
        </mc:Choice>
        <mc:Fallback>
          <p:sp>
            <p:nvSpPr>
              <p:cNvPr id="8" name="Rectángulo 7"/>
              <p:cNvSpPr>
                <a:spLocks noRot="1" noChangeAspect="1" noMove="1" noResize="1" noEditPoints="1" noAdjustHandles="1" noChangeArrowheads="1" noChangeShapeType="1" noTextEdit="1"/>
              </p:cNvSpPr>
              <p:nvPr/>
            </p:nvSpPr>
            <p:spPr>
              <a:xfrm>
                <a:off x="654384" y="4609491"/>
                <a:ext cx="3649603" cy="1319785"/>
              </a:xfrm>
              <a:prstGeom prst="rect">
                <a:avLst/>
              </a:prstGeom>
              <a:blipFill rotWithShape="0">
                <a:blip r:embed="rId4"/>
                <a:stretch>
                  <a:fillRect r="-6678" b="-73272"/>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3" name="Rectángulo 12"/>
              <p:cNvSpPr/>
              <p:nvPr/>
            </p:nvSpPr>
            <p:spPr>
              <a:xfrm>
                <a:off x="4727215" y="1561615"/>
                <a:ext cx="4128056" cy="124899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40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e>
                          </m:d>
                        </m:e>
                        <m:sup>
                          <m:r>
                            <a:rPr lang="es-PA" sz="1400" i="1">
                              <a:latin typeface="Cambria Math" panose="02040503050406030204" pitchFamily="18" charset="0"/>
                            </a:rPr>
                            <m:t>𝑇</m:t>
                          </m:r>
                        </m:sup>
                      </m:sSup>
                    </m:oMath>
                  </m:oMathPara>
                </a14:m>
                <a:endParaRPr lang="es-PA" sz="1400" dirty="0"/>
              </a:p>
            </p:txBody>
          </p:sp>
        </mc:Choice>
        <mc:Fallback>
          <p:sp>
            <p:nvSpPr>
              <p:cNvPr id="13" name="Rectángulo 12"/>
              <p:cNvSpPr>
                <a:spLocks noRot="1" noChangeAspect="1" noMove="1" noResize="1" noEditPoints="1" noAdjustHandles="1" noChangeArrowheads="1" noChangeShapeType="1" noTextEdit="1"/>
              </p:cNvSpPr>
              <p:nvPr/>
            </p:nvSpPr>
            <p:spPr>
              <a:xfrm>
                <a:off x="4727215" y="1561615"/>
                <a:ext cx="4128056" cy="1248996"/>
              </a:xfrm>
              <a:prstGeom prst="rect">
                <a:avLst/>
              </a:prstGeom>
              <a:blipFill rotWithShape="0">
                <a:blip r:embed="rId5"/>
                <a:stretch>
                  <a:fillRect t="-33171" b="-16098"/>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6" name="Rectángulo 15"/>
              <p:cNvSpPr/>
              <p:nvPr/>
            </p:nvSpPr>
            <p:spPr>
              <a:xfrm>
                <a:off x="4774321" y="2815210"/>
                <a:ext cx="3912479" cy="1211807"/>
              </a:xfrm>
              <a:prstGeom prst="rect">
                <a:avLst/>
              </a:prstGeom>
            </p:spPr>
            <p:txBody>
              <a:bodyPr wrap="square">
                <a:spAutoFit/>
              </a:bodyPr>
              <a:lstStyle/>
              <a:p>
                <a:pPr algn="just">
                  <a:lnSpc>
                    <a:spcPct val="107000"/>
                  </a:lnSpc>
                  <a:spcAft>
                    <a:spcPts val="800"/>
                  </a:spcAft>
                  <a:tabLst>
                    <a:tab pos="4181475" algn="l"/>
                  </a:tabLst>
                </a:pPr>
                <a:r>
                  <a:rPr lang="es-PA" sz="1400">
                    <a:latin typeface="Times New Roman" panose="02020603050405020304" pitchFamily="18" charset="0"/>
                    <a:ea typeface="Times New Roman" panose="02020603050405020304" pitchFamily="18" charset="0"/>
                    <a:cs typeface="Arial" panose="020B0604020202020204" pitchFamily="34" charset="0"/>
                  </a:rPr>
                  <a:t>Sí la expresión anterior se multiplica por un vector unitario perpendicular al vector de velocidad lineal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6" name="Rectángulo 15"/>
              <p:cNvSpPr>
                <a:spLocks noRot="1" noChangeAspect="1" noMove="1" noResize="1" noEditPoints="1" noAdjustHandles="1" noChangeArrowheads="1" noChangeShapeType="1" noTextEdit="1"/>
              </p:cNvSpPr>
              <p:nvPr/>
            </p:nvSpPr>
            <p:spPr>
              <a:xfrm>
                <a:off x="4774321" y="2815210"/>
                <a:ext cx="3912479" cy="1211807"/>
              </a:xfrm>
              <a:prstGeom prst="rect">
                <a:avLst/>
              </a:prstGeom>
              <a:blipFill rotWithShape="0">
                <a:blip r:embed="rId6"/>
                <a:stretch>
                  <a:fillRect l="-467" t="-1005" r="-467" b="-1005"/>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8" name="Rectángulo 17"/>
              <p:cNvSpPr/>
              <p:nvPr/>
            </p:nvSpPr>
            <p:spPr>
              <a:xfrm>
                <a:off x="4663074" y="3976116"/>
                <a:ext cx="4131797" cy="1335109"/>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400" smtClean="0">
                              <a:latin typeface="Cambria Math" panose="02040503050406030204" pitchFamily="18" charset="0"/>
                            </a:rPr>
                          </m:ctrlPr>
                        </m:d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a:rPr lang="es-PA" sz="1400" i="0">
                                  <a:latin typeface="Cambria Math" panose="02040503050406030204" pitchFamily="18" charset="0"/>
                                </a:rPr>
                                <m:t>−</m:t>
                              </m:r>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e>
                          </m:func>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oMath>
                  </m:oMathPara>
                </a14:m>
                <a:endParaRPr lang="es-PA" sz="1400" dirty="0"/>
              </a:p>
            </p:txBody>
          </p:sp>
        </mc:Choice>
        <mc:Fallback>
          <p:sp>
            <p:nvSpPr>
              <p:cNvPr id="18" name="Rectángulo 17"/>
              <p:cNvSpPr>
                <a:spLocks noRot="1" noChangeAspect="1" noMove="1" noResize="1" noEditPoints="1" noAdjustHandles="1" noChangeArrowheads="1" noChangeShapeType="1" noTextEdit="1"/>
              </p:cNvSpPr>
              <p:nvPr/>
            </p:nvSpPr>
            <p:spPr>
              <a:xfrm>
                <a:off x="4663074" y="3976116"/>
                <a:ext cx="4131797" cy="1335109"/>
              </a:xfrm>
              <a:prstGeom prst="rect">
                <a:avLst/>
              </a:prstGeom>
              <a:blipFill rotWithShape="0">
                <a:blip r:embed="rId7"/>
                <a:stretch>
                  <a:fillRect t="-15525" r="-5015" b="-52055"/>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9" name="Rectángulo 18"/>
              <p:cNvSpPr/>
              <p:nvPr/>
            </p:nvSpPr>
            <p:spPr>
              <a:xfrm>
                <a:off x="4505243" y="5414378"/>
                <a:ext cx="4572000" cy="838819"/>
              </a:xfrm>
              <a:prstGeom prst="rect">
                <a:avLst/>
              </a:prstGeom>
            </p:spPr>
            <p:txBody>
              <a:bodyPr>
                <a:spAutoFit/>
              </a:bodyPr>
              <a:lstStyle/>
              <a:p>
                <a14:m>
                  <m:oMathPara xmlns:m="http://schemas.openxmlformats.org/officeDocument/2006/math">
                    <m:oMathParaPr>
                      <m:jc m:val="centerGroup"/>
                    </m:oMathParaPr>
                    <m:oMath xmlns:m="http://schemas.openxmlformats.org/officeDocument/2006/math">
                      <m:d>
                        <m:dPr>
                          <m:begChr m:val="|"/>
                          <m:endChr m:val="|"/>
                          <m:ctrlPr>
                            <a:rPr lang="es-PA" sz="1400" smtClean="0">
                              <a:latin typeface="Cambria Math" panose="02040503050406030204" pitchFamily="18" charset="0"/>
                            </a:rPr>
                          </m:ctrlPr>
                        </m:d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d>
                            </m:e>
                          </m:func>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d>
                            </m:e>
                          </m:func>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oMath>
                  </m:oMathPara>
                </a14:m>
                <a:endParaRPr lang="es-PA" sz="1400" dirty="0"/>
              </a:p>
            </p:txBody>
          </p:sp>
        </mc:Choice>
        <mc:Fallback>
          <p:sp>
            <p:nvSpPr>
              <p:cNvPr id="19" name="Rectángulo 18"/>
              <p:cNvSpPr>
                <a:spLocks noRot="1" noChangeAspect="1" noMove="1" noResize="1" noEditPoints="1" noAdjustHandles="1" noChangeArrowheads="1" noChangeShapeType="1" noTextEdit="1"/>
              </p:cNvSpPr>
              <p:nvPr/>
            </p:nvSpPr>
            <p:spPr>
              <a:xfrm>
                <a:off x="4505243" y="5414378"/>
                <a:ext cx="4572000" cy="838819"/>
              </a:xfrm>
              <a:prstGeom prst="rect">
                <a:avLst/>
              </a:prstGeom>
              <a:blipFill rotWithShape="0">
                <a:blip r:embed="rId8"/>
                <a:stretch>
                  <a:fillRect t="-35507" b="-82609"/>
                </a:stretch>
              </a:blipFill>
            </p:spPr>
            <p:txBody>
              <a:bodyPr/>
              <a:lstStyle/>
              <a:p>
                <a:r>
                  <a:rPr lang="es-PA">
                    <a:noFill/>
                  </a:rPr>
                  <a:t> </a:t>
                </a:r>
              </a:p>
            </p:txBody>
          </p:sp>
        </mc:Fallback>
      </mc:AlternateContent>
    </p:spTree>
    <p:extLst>
      <p:ext uri="{BB962C8B-B14F-4D97-AF65-F5344CB8AC3E}">
        <p14:creationId xmlns:p14="http://schemas.microsoft.com/office/powerpoint/2010/main" val="411768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12</a:t>
            </a:fld>
            <a:endParaRPr lang="es-PA"/>
          </a:p>
        </p:txBody>
      </p:sp>
      <p:sp>
        <p:nvSpPr>
          <p:cNvPr id="17" name="Rectángulo 16"/>
          <p:cNvSpPr/>
          <p:nvPr/>
        </p:nvSpPr>
        <p:spPr>
          <a:xfrm>
            <a:off x="468986" y="1561615"/>
            <a:ext cx="2707536"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4. Análisis analítico de velocidad.</a:t>
            </a:r>
            <a:endParaRPr lang="es-PA" sz="1400" dirty="0">
              <a:latin typeface="Times New Roman" panose="02020603050405020304" pitchFamily="18" charset="0"/>
              <a:cs typeface="Times New Roman" panose="02020603050405020304" pitchFamily="18" charset="0"/>
            </a:endParaRPr>
          </a:p>
        </p:txBody>
      </p:sp>
      <p:sp>
        <p:nvSpPr>
          <p:cNvPr id="15" name="Rectángulo 14"/>
          <p:cNvSpPr/>
          <p:nvPr/>
        </p:nvSpPr>
        <p:spPr>
          <a:xfrm>
            <a:off x="468985" y="1869392"/>
            <a:ext cx="3172663" cy="311496"/>
          </a:xfrm>
          <a:prstGeom prst="rect">
            <a:avLst/>
          </a:prstGeom>
        </p:spPr>
        <p:txBody>
          <a:bodyPr wrap="non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las ecuaciones de laso cerrado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ángulo 4"/>
              <p:cNvSpPr/>
              <p:nvPr/>
            </p:nvSpPr>
            <p:spPr>
              <a:xfrm>
                <a:off x="366710" y="2208474"/>
                <a:ext cx="4346264" cy="739370"/>
              </a:xfrm>
              <a:prstGeom prst="rect">
                <a:avLst/>
              </a:prstGeom>
              <a:ln>
                <a:solidFill>
                  <a:schemeClr val="accent1"/>
                </a:solidFill>
              </a:ln>
            </p:spPr>
            <p:txBody>
              <a:bodyPr wrap="square">
                <a:spAutoFit/>
              </a:bodyPr>
              <a:lstStyle/>
              <a:p>
                <a14:m>
                  <m:oMathPara xmlns:m="http://schemas.openxmlformats.org/officeDocument/2006/math">
                    <m:oMathParaPr>
                      <m:jc m:val="centerGroup"/>
                    </m:oMathParaPr>
                    <m:oMath xmlns:m="http://schemas.openxmlformats.org/officeDocument/2006/math">
                      <m:acc>
                        <m:accPr>
                          <m:chr m:val="̇"/>
                          <m:ctrlPr>
                            <a:rPr lang="es-PA" sz="1200" smtClean="0">
                              <a:latin typeface="Cambria Math" panose="02040503050406030204" pitchFamily="18" charset="0"/>
                            </a:rPr>
                          </m:ctrlPr>
                        </m:accPr>
                        <m:e>
                          <m:sSub>
                            <m:sSubPr>
                              <m:ctrlPr>
                                <a:rPr lang="es-PA" sz="1200">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e>
                      </m:acc>
                      <m:d>
                        <m:dPr>
                          <m:ctrlPr>
                            <a:rPr lang="es-PA" sz="1200" i="1">
                              <a:latin typeface="Cambria Math" panose="02040503050406030204" pitchFamily="18" charset="0"/>
                            </a:rPr>
                          </m:ctrlPr>
                        </m:dPr>
                        <m:e>
                          <m:r>
                            <a:rPr lang="es-PA" sz="1200" i="1">
                              <a:latin typeface="Cambria Math" panose="02040503050406030204" pitchFamily="18" charset="0"/>
                            </a:rPr>
                            <m:t>𝑡</m:t>
                          </m:r>
                        </m:e>
                      </m:d>
                      <m:r>
                        <a:rPr lang="es-PA" sz="1200" i="0">
                          <a:latin typeface="Cambria Math" panose="02040503050406030204" pitchFamily="18" charset="0"/>
                        </a:rPr>
                        <m:t>=</m:t>
                      </m:r>
                    </m:oMath>
                  </m:oMathPara>
                </a14:m>
                <a:endParaRPr lang="es-PA" sz="12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s-PA" sz="1200" i="0">
                          <a:latin typeface="Cambria Math" panose="02040503050406030204" pitchFamily="18" charset="0"/>
                        </a:rPr>
                        <m:t>−</m:t>
                      </m:r>
                      <m:f>
                        <m:fPr>
                          <m:ctrlPr>
                            <a:rPr lang="es-PA" sz="1200" i="1">
                              <a:latin typeface="Cambria Math" panose="02040503050406030204" pitchFamily="18" charset="0"/>
                            </a:rPr>
                          </m:ctrlPr>
                        </m:fPr>
                        <m:num>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𝑥</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func>
                          <m:r>
                            <a:rPr lang="es-PA" sz="1200" i="0">
                              <a:latin typeface="Cambria Math" panose="02040503050406030204" pitchFamily="18" charset="0"/>
                            </a:rPr>
                            <m:t>+</m:t>
                          </m:r>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𝑦</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d>
                                <m:dPr>
                                  <m:beg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r>
                                    <a:rPr lang="es-PA" sz="1200" i="0">
                                      <a:latin typeface="Cambria Math" panose="02040503050406030204" pitchFamily="18" charset="0"/>
                                    </a:rPr>
                                    <m:t>(</m:t>
                                  </m:r>
                                  <m:r>
                                    <a:rPr lang="es-PA" sz="1200" i="1">
                                      <a:latin typeface="Cambria Math" panose="02040503050406030204" pitchFamily="18" charset="0"/>
                                    </a:rPr>
                                    <m:t>𝑡</m:t>
                                  </m:r>
                                </m:e>
                              </m:d>
                            </m:e>
                          </m:func>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𝑗</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d>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acc>
                          <m:d>
                            <m:dPr>
                              <m:ctrlPr>
                                <a:rPr lang="es-PA" sz="1200" i="1">
                                  <a:latin typeface="Cambria Math" panose="02040503050406030204" pitchFamily="18" charset="0"/>
                                </a:rPr>
                              </m:ctrlPr>
                            </m:dPr>
                            <m:e>
                              <m:r>
                                <a:rPr lang="es-PA" sz="1200" i="1">
                                  <a:latin typeface="Cambria Math" panose="02040503050406030204" pitchFamily="18" charset="0"/>
                                </a:rPr>
                                <m:t>𝑡</m:t>
                              </m:r>
                            </m:e>
                          </m:d>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d>
                                <m:dPr>
                                  <m:begChr m:val=""/>
                                  <m:ctrlPr>
                                    <a:rPr lang="es-PA" sz="1200" i="1">
                                      <a:latin typeface="Cambria Math" panose="02040503050406030204" pitchFamily="18" charset="0"/>
                                    </a:rPr>
                                  </m:ctrlPr>
                                </m:dPr>
                                <m:e>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𝑘</m:t>
                                          </m:r>
                                        </m:sub>
                                      </m:sSub>
                                    </m:e>
                                  </m:acc>
                                  <m:r>
                                    <a:rPr lang="es-PA" sz="1200" i="0">
                                      <a:latin typeface="Cambria Math" panose="02040503050406030204" pitchFamily="18" charset="0"/>
                                    </a:rPr>
                                    <m:t>(</m:t>
                                  </m:r>
                                  <m:r>
                                    <a:rPr lang="es-PA" sz="1200" i="1">
                                      <a:latin typeface="Cambria Math" panose="02040503050406030204" pitchFamily="18" charset="0"/>
                                    </a:rPr>
                                    <m:t>𝑡</m:t>
                                  </m:r>
                                </m:e>
                              </m:d>
                            </m:e>
                          </m:d>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d>
                                </m:e>
                              </m:func>
                            </m:e>
                          </m:d>
                        </m:num>
                        <m:den>
                          <m:d>
                            <m:dPr>
                              <m:begChr m:val="|"/>
                              <m:end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𝑘</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d>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d>
                                </m:e>
                              </m:func>
                            </m:e>
                          </m:d>
                        </m:den>
                      </m:f>
                    </m:oMath>
                  </m:oMathPara>
                </a14:m>
                <a:endParaRPr lang="es-PA" sz="1200" dirty="0"/>
              </a:p>
            </p:txBody>
          </p:sp>
        </mc:Choice>
        <mc:Fallback>
          <p:sp>
            <p:nvSpPr>
              <p:cNvPr id="5" name="Rectángulo 4"/>
              <p:cNvSpPr>
                <a:spLocks noRot="1" noChangeAspect="1" noMove="1" noResize="1" noEditPoints="1" noAdjustHandles="1" noChangeArrowheads="1" noChangeShapeType="1" noTextEdit="1"/>
              </p:cNvSpPr>
              <p:nvPr/>
            </p:nvSpPr>
            <p:spPr>
              <a:xfrm>
                <a:off x="366710" y="2208474"/>
                <a:ext cx="4346264" cy="739370"/>
              </a:xfrm>
              <a:prstGeom prst="rect">
                <a:avLst/>
              </a:prstGeom>
              <a:blipFill rotWithShape="0">
                <a:blip r:embed="rId3"/>
                <a:stretch>
                  <a:fillRect t="-25806" b="-44355"/>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468985" y="3051254"/>
                <a:ext cx="4024753" cy="1025152"/>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Similarmente si se multiplica ahora por un vector unitario perpendicular al vector de velocidad angular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d>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e>
                    </m:acc>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468985" y="3051254"/>
                <a:ext cx="4024753" cy="1025152"/>
              </a:xfrm>
              <a:prstGeom prst="rect">
                <a:avLst/>
              </a:prstGeom>
              <a:blipFill rotWithShape="0">
                <a:blip r:embed="rId4"/>
                <a:stretch>
                  <a:fillRect l="-455" t="-1190" r="-455" b="-3571"/>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548293" y="4103992"/>
                <a:ext cx="3866136" cy="1235851"/>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400" smtClean="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oMath>
                  </m:oMathPara>
                </a14:m>
                <a:endParaRPr lang="es-PA" sz="1400" dirty="0"/>
              </a:p>
            </p:txBody>
          </p:sp>
        </mc:Choice>
        <mc:Fallback>
          <p:sp>
            <p:nvSpPr>
              <p:cNvPr id="7" name="Rectángulo 6"/>
              <p:cNvSpPr>
                <a:spLocks noRot="1" noChangeAspect="1" noMove="1" noResize="1" noEditPoints="1" noAdjustHandles="1" noChangeArrowheads="1" noChangeShapeType="1" noTextEdit="1"/>
              </p:cNvSpPr>
              <p:nvPr/>
            </p:nvSpPr>
            <p:spPr>
              <a:xfrm>
                <a:off x="548293" y="4103992"/>
                <a:ext cx="3866136" cy="1235851"/>
              </a:xfrm>
              <a:prstGeom prst="rect">
                <a:avLst/>
              </a:prstGeom>
              <a:blipFill rotWithShape="0">
                <a:blip r:embed="rId5"/>
                <a:stretch>
                  <a:fillRect t="-36946" r="-4574" b="-57143"/>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253842" y="5339843"/>
                <a:ext cx="4572000" cy="590354"/>
              </a:xfrm>
              <a:prstGeom prst="rect">
                <a:avLst/>
              </a:prstGeom>
            </p:spPr>
            <p:txBody>
              <a:bodyPr>
                <a:spAutoFit/>
              </a:bodyPr>
              <a:lstStyle/>
              <a:p>
                <a:pPr/>
                <a14:m>
                  <m:oMathPara xmlns:m="http://schemas.openxmlformats.org/officeDocument/2006/math">
                    <m:oMathParaPr>
                      <m:jc m:val="center"/>
                    </m:oMathParaPr>
                    <m:oMath xmlns:m="http://schemas.openxmlformats.org/officeDocument/2006/math">
                      <m:d>
                        <m:dPr>
                          <m:begChr m:val="|"/>
                          <m:endChr m:val="|"/>
                          <m:ctrlPr>
                            <a:rPr lang="es-PA" sz="1400" smtClean="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d>
                            </m:e>
                          </m:func>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d>
                            </m:e>
                          </m:func>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r>
                        <a:rPr lang="es-PA" sz="1400" i="0">
                          <a:latin typeface="Cambria Math" panose="02040503050406030204" pitchFamily="18" charset="0"/>
                        </a:rPr>
                        <m:t>=</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oMath>
                  </m:oMathPara>
                </a14:m>
                <a:endParaRPr lang="es-PA" sz="1400" dirty="0"/>
              </a:p>
            </p:txBody>
          </p:sp>
        </mc:Choice>
        <mc:Fallback>
          <p:sp>
            <p:nvSpPr>
              <p:cNvPr id="10" name="Rectángulo 9"/>
              <p:cNvSpPr>
                <a:spLocks noRot="1" noChangeAspect="1" noMove="1" noResize="1" noEditPoints="1" noAdjustHandles="1" noChangeArrowheads="1" noChangeShapeType="1" noTextEdit="1"/>
              </p:cNvSpPr>
              <p:nvPr/>
            </p:nvSpPr>
            <p:spPr>
              <a:xfrm>
                <a:off x="253842" y="5339843"/>
                <a:ext cx="4572000" cy="590354"/>
              </a:xfrm>
              <a:prstGeom prst="rect">
                <a:avLst/>
              </a:prstGeom>
              <a:blipFill rotWithShape="0">
                <a:blip r:embed="rId6"/>
                <a:stretch>
                  <a:fillRect t="-77320" r="-6933" b="-80412"/>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4825842" y="1561615"/>
                <a:ext cx="4216424" cy="758862"/>
              </a:xfrm>
              <a:prstGeom prst="rect">
                <a:avLst/>
              </a:prstGeom>
              <a:ln>
                <a:solidFill>
                  <a:schemeClr val="accent1"/>
                </a:solidFill>
              </a:ln>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200" smtClean="0">
                              <a:latin typeface="Cambria Math" panose="02040503050406030204" pitchFamily="18" charset="0"/>
                            </a:rPr>
                          </m:ctrlPr>
                        </m:dPr>
                        <m:e>
                          <m:d>
                            <m:dPr>
                              <m:begChr m:val=""/>
                              <m:ctrlPr>
                                <a:rPr lang="es-PA" sz="1200">
                                  <a:latin typeface="Cambria Math" panose="02040503050406030204" pitchFamily="18" charset="0"/>
                                </a:rPr>
                              </m:ctrlPr>
                            </m:dPr>
                            <m:e>
                              <m:acc>
                                <m:accPr>
                                  <m:chr m:val="̇"/>
                                  <m:ctrlPr>
                                    <a:rPr lang="es-PA" sz="1200">
                                      <a:latin typeface="Cambria Math" panose="02040503050406030204" pitchFamily="18" charset="0"/>
                                    </a:rPr>
                                  </m:ctrlPr>
                                </m:accPr>
                                <m:e>
                                  <m:sSub>
                                    <m:sSubPr>
                                      <m:ctrlPr>
                                        <a:rPr lang="es-PA" sz="1200">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𝑗</m:t>
                                      </m:r>
                                    </m:sub>
                                  </m:sSub>
                                </m:e>
                              </m:acc>
                              <m:r>
                                <a:rPr lang="es-PA" sz="1200" i="0">
                                  <a:latin typeface="Cambria Math" panose="02040503050406030204" pitchFamily="18" charset="0"/>
                                </a:rPr>
                                <m:t>(</m:t>
                              </m:r>
                              <m:r>
                                <a:rPr lang="es-PA" sz="1200" i="1">
                                  <a:latin typeface="Cambria Math" panose="02040503050406030204" pitchFamily="18" charset="0"/>
                                </a:rPr>
                                <m:t>𝑡</m:t>
                              </m:r>
                            </m:e>
                          </m:d>
                        </m:e>
                      </m:d>
                      <m:r>
                        <a:rPr lang="es-PA" sz="1200" i="0">
                          <a:latin typeface="Cambria Math" panose="02040503050406030204" pitchFamily="18" charset="0"/>
                        </a:rPr>
                        <m:t>=</m:t>
                      </m:r>
                    </m:oMath>
                  </m:oMathPara>
                </a14:m>
                <a:endParaRPr lang="es-PA" sz="1200" i="0"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s-PA" sz="1200" i="1">
                              <a:latin typeface="Cambria Math" panose="02040503050406030204" pitchFamily="18" charset="0"/>
                            </a:rPr>
                          </m:ctrlPr>
                        </m:fPr>
                        <m:num>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𝑥</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d>
                                <m:dPr>
                                  <m:beg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r>
                                    <a:rPr lang="es-PA" sz="1200" i="1">
                                      <a:latin typeface="Cambria Math" panose="02040503050406030204" pitchFamily="18" charset="0"/>
                                    </a:rPr>
                                    <m:t>𝑡</m:t>
                                  </m:r>
                                </m:e>
                              </m:d>
                            </m:e>
                          </m:func>
                          <m:r>
                            <a:rPr lang="es-PA" sz="1200" i="0">
                              <a:latin typeface="Cambria Math" panose="02040503050406030204" pitchFamily="18" charset="0"/>
                            </a:rPr>
                            <m:t>+ </m:t>
                          </m:r>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𝑦</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d>
                                <m:dPr>
                                  <m:beg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r>
                                    <a:rPr lang="es-PA" sz="1200" i="1">
                                      <a:latin typeface="Cambria Math" panose="02040503050406030204" pitchFamily="18" charset="0"/>
                                    </a:rPr>
                                    <m:t>𝑡</m:t>
                                  </m:r>
                                </m:e>
                              </m:d>
                            </m:e>
                          </m:func>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𝑗</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d>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d>
                                </m:e>
                              </m:func>
                            </m:e>
                          </m:d>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acc>
                          <m:d>
                            <m:dPr>
                              <m:ctrlPr>
                                <a:rPr lang="es-PA" sz="1200" i="1">
                                  <a:latin typeface="Cambria Math" panose="02040503050406030204" pitchFamily="18" charset="0"/>
                                </a:rPr>
                              </m:ctrlPr>
                            </m:dPr>
                            <m:e>
                              <m:r>
                                <a:rPr lang="es-PA" sz="1200" i="1">
                                  <a:latin typeface="Cambria Math" panose="02040503050406030204" pitchFamily="18" charset="0"/>
                                </a:rPr>
                                <m:t>𝑡</m:t>
                              </m:r>
                            </m:e>
                          </m:d>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d>
                                <m:dPr>
                                  <m:begChr m:val=""/>
                                  <m:ctrlPr>
                                    <a:rPr lang="es-PA" sz="1200" i="1">
                                      <a:latin typeface="Cambria Math" panose="02040503050406030204" pitchFamily="18" charset="0"/>
                                    </a:rPr>
                                  </m:ctrlPr>
                                </m:dPr>
                                <m:e>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𝑘</m:t>
                                          </m:r>
                                        </m:sub>
                                      </m:sSub>
                                    </m:e>
                                  </m:acc>
                                  <m:r>
                                    <a:rPr lang="es-PA" sz="1200" i="0">
                                      <a:latin typeface="Cambria Math" panose="02040503050406030204" pitchFamily="18" charset="0"/>
                                    </a:rPr>
                                    <m:t>(</m:t>
                                  </m:r>
                                  <m:r>
                                    <a:rPr lang="es-PA" sz="1200" i="1">
                                      <a:latin typeface="Cambria Math" panose="02040503050406030204" pitchFamily="18" charset="0"/>
                                    </a:rPr>
                                    <m:t>𝑡</m:t>
                                  </m:r>
                                </m:e>
                              </m:d>
                            </m:e>
                          </m:d>
                        </m:num>
                        <m:den>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d>
                                </m:e>
                              </m:func>
                            </m:e>
                          </m:d>
                        </m:den>
                      </m:f>
                    </m:oMath>
                  </m:oMathPara>
                </a14:m>
                <a:endParaRPr lang="es-PA" sz="1200" dirty="0"/>
              </a:p>
            </p:txBody>
          </p:sp>
        </mc:Choice>
        <mc:Fallback>
          <p:sp>
            <p:nvSpPr>
              <p:cNvPr id="11" name="Rectángulo 10"/>
              <p:cNvSpPr>
                <a:spLocks noRot="1" noChangeAspect="1" noMove="1" noResize="1" noEditPoints="1" noAdjustHandles="1" noChangeArrowheads="1" noChangeShapeType="1" noTextEdit="1"/>
              </p:cNvSpPr>
              <p:nvPr/>
            </p:nvSpPr>
            <p:spPr>
              <a:xfrm>
                <a:off x="4825842" y="1561615"/>
                <a:ext cx="4216424" cy="758862"/>
              </a:xfrm>
              <a:prstGeom prst="rect">
                <a:avLst/>
              </a:prstGeom>
              <a:blipFill rotWithShape="0">
                <a:blip r:embed="rId7"/>
                <a:stretch>
                  <a:fillRect t="-49606" r="-8369" b="-25197"/>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4774321" y="2320477"/>
                <a:ext cx="4033848" cy="584071"/>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c) Tercer caso: Se desconoce la magnitud de dos vectores de velocidad lineal,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r>
                      <a:rPr lang="es-PA" sz="1400"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2" name="Rectángulo 11"/>
              <p:cNvSpPr>
                <a:spLocks noRot="1" noChangeAspect="1" noMove="1" noResize="1" noEditPoints="1" noAdjustHandles="1" noChangeArrowheads="1" noChangeShapeType="1" noTextEdit="1"/>
              </p:cNvSpPr>
              <p:nvPr/>
            </p:nvSpPr>
            <p:spPr>
              <a:xfrm>
                <a:off x="4774321" y="2320477"/>
                <a:ext cx="4033848" cy="584071"/>
              </a:xfrm>
              <a:prstGeom prst="rect">
                <a:avLst/>
              </a:prstGeom>
              <a:blipFill rotWithShape="0">
                <a:blip r:embed="rId8"/>
                <a:stretch>
                  <a:fillRect l="-453" t="-2105" r="-453" b="-7368"/>
                </a:stretch>
              </a:blipFill>
            </p:spPr>
            <p:txBody>
              <a:bodyPr/>
              <a:lstStyle/>
              <a:p>
                <a:r>
                  <a:rPr lang="es-PA">
                    <a:noFill/>
                  </a:rPr>
                  <a:t> </a:t>
                </a:r>
              </a:p>
            </p:txBody>
          </p:sp>
        </mc:Fallback>
      </mc:AlternateContent>
      <p:sp>
        <p:nvSpPr>
          <p:cNvPr id="14" name="Rectángulo 13"/>
          <p:cNvSpPr/>
          <p:nvPr/>
        </p:nvSpPr>
        <p:spPr>
          <a:xfrm>
            <a:off x="4825842" y="2904548"/>
            <a:ext cx="3982327" cy="553357"/>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Aquí se seguirá un procedimiento similar al del segundo caso.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ángulo 22"/>
              <p:cNvSpPr/>
              <p:nvPr/>
            </p:nvSpPr>
            <p:spPr>
              <a:xfrm>
                <a:off x="4870026" y="3451908"/>
                <a:ext cx="4128056" cy="124899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40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e>
                          </m:d>
                        </m:e>
                        <m:sup>
                          <m:r>
                            <a:rPr lang="es-PA" sz="1400" i="1">
                              <a:latin typeface="Cambria Math" panose="02040503050406030204" pitchFamily="18" charset="0"/>
                            </a:rPr>
                            <m:t>𝑇</m:t>
                          </m:r>
                        </m:sup>
                      </m:sSup>
                    </m:oMath>
                  </m:oMathPara>
                </a14:m>
                <a:endParaRPr lang="es-PA" sz="1400" dirty="0"/>
              </a:p>
            </p:txBody>
          </p:sp>
        </mc:Choice>
        <mc:Fallback>
          <p:sp>
            <p:nvSpPr>
              <p:cNvPr id="23" name="Rectángulo 22"/>
              <p:cNvSpPr>
                <a:spLocks noRot="1" noChangeAspect="1" noMove="1" noResize="1" noEditPoints="1" noAdjustHandles="1" noChangeArrowheads="1" noChangeShapeType="1" noTextEdit="1"/>
              </p:cNvSpPr>
              <p:nvPr/>
            </p:nvSpPr>
            <p:spPr>
              <a:xfrm>
                <a:off x="4870026" y="3451908"/>
                <a:ext cx="4128056" cy="1248996"/>
              </a:xfrm>
              <a:prstGeom prst="rect">
                <a:avLst/>
              </a:prstGeom>
              <a:blipFill rotWithShape="0">
                <a:blip r:embed="rId9"/>
                <a:stretch>
                  <a:fillRect t="-33171" b="-16098"/>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4" name="Rectángulo 23"/>
              <p:cNvSpPr/>
              <p:nvPr/>
            </p:nvSpPr>
            <p:spPr>
              <a:xfrm>
                <a:off x="4870026" y="4701719"/>
                <a:ext cx="3938143" cy="1211807"/>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Sí la expresión anterior se multiplica por un vector unitario perpendicular al vector de velocidad lineal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4" name="Rectángulo 23"/>
              <p:cNvSpPr>
                <a:spLocks noRot="1" noChangeAspect="1" noMove="1" noResize="1" noEditPoints="1" noAdjustHandles="1" noChangeArrowheads="1" noChangeShapeType="1" noTextEdit="1"/>
              </p:cNvSpPr>
              <p:nvPr/>
            </p:nvSpPr>
            <p:spPr>
              <a:xfrm>
                <a:off x="4870026" y="4701719"/>
                <a:ext cx="3938143" cy="1211807"/>
              </a:xfrm>
              <a:prstGeom prst="rect">
                <a:avLst/>
              </a:prstGeom>
              <a:blipFill rotWithShape="0">
                <a:blip r:embed="rId10"/>
                <a:stretch>
                  <a:fillRect l="-464" t="-503" r="-464" b="-1508"/>
                </a:stretch>
              </a:blipFill>
            </p:spPr>
            <p:txBody>
              <a:bodyPr/>
              <a:lstStyle/>
              <a:p>
                <a:r>
                  <a:rPr lang="es-PA">
                    <a:noFill/>
                  </a:rPr>
                  <a:t> </a:t>
                </a:r>
              </a:p>
            </p:txBody>
          </p:sp>
        </mc:Fallback>
      </mc:AlternateContent>
    </p:spTree>
    <p:extLst>
      <p:ext uri="{BB962C8B-B14F-4D97-AF65-F5344CB8AC3E}">
        <p14:creationId xmlns:p14="http://schemas.microsoft.com/office/powerpoint/2010/main" val="2461415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13</a:t>
            </a:fld>
            <a:endParaRPr lang="es-PA"/>
          </a:p>
        </p:txBody>
      </p:sp>
      <p:sp>
        <p:nvSpPr>
          <p:cNvPr id="17" name="Rectángulo 16"/>
          <p:cNvSpPr/>
          <p:nvPr/>
        </p:nvSpPr>
        <p:spPr>
          <a:xfrm>
            <a:off x="468986" y="1561615"/>
            <a:ext cx="2707536"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4. Análisis analítico de velocidad.</a:t>
            </a:r>
            <a:endParaRPr lang="es-PA" sz="1400" dirty="0">
              <a:latin typeface="Times New Roman" panose="02020603050405020304" pitchFamily="18" charset="0"/>
              <a:cs typeface="Times New Roman" panose="02020603050405020304" pitchFamily="18" charset="0"/>
            </a:endParaRPr>
          </a:p>
        </p:txBody>
      </p:sp>
      <p:sp>
        <p:nvSpPr>
          <p:cNvPr id="15" name="Rectángulo 14"/>
          <p:cNvSpPr/>
          <p:nvPr/>
        </p:nvSpPr>
        <p:spPr>
          <a:xfrm>
            <a:off x="468985" y="1869392"/>
            <a:ext cx="3172663" cy="311496"/>
          </a:xfrm>
          <a:prstGeom prst="rect">
            <a:avLst/>
          </a:prstGeom>
        </p:spPr>
        <p:txBody>
          <a:bodyPr wrap="non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las ecuaciones de laso cerrado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ángulo 4"/>
              <p:cNvSpPr/>
              <p:nvPr/>
            </p:nvSpPr>
            <p:spPr>
              <a:xfrm>
                <a:off x="105817" y="2185672"/>
                <a:ext cx="4751087" cy="726546"/>
              </a:xfrm>
              <a:prstGeom prst="rect">
                <a:avLst/>
              </a:prstGeom>
              <a:ln>
                <a:solidFill>
                  <a:schemeClr val="accent1"/>
                </a:solidFill>
              </a:ln>
            </p:spPr>
            <p:txBody>
              <a:bodyPr wrap="square">
                <a:spAutoFit/>
              </a:bodyPr>
              <a:lstStyle/>
              <a:p>
                <a14:m>
                  <m:oMathPara xmlns:m="http://schemas.openxmlformats.org/officeDocument/2006/math">
                    <m:oMathParaPr>
                      <m:jc m:val="centerGroup"/>
                    </m:oMathParaPr>
                    <m:oMath xmlns:m="http://schemas.openxmlformats.org/officeDocument/2006/math">
                      <m:d>
                        <m:dPr>
                          <m:begChr m:val="|"/>
                          <m:endChr m:val="|"/>
                          <m:ctrlPr>
                            <a:rPr lang="es-PA" sz="1200" smtClean="0">
                              <a:latin typeface="Cambria Math" panose="02040503050406030204" pitchFamily="18" charset="0"/>
                            </a:rPr>
                          </m:ctrlPr>
                        </m:dPr>
                        <m:e>
                          <m:d>
                            <m:dPr>
                              <m:begChr m:val=""/>
                              <m:ctrlPr>
                                <a:rPr lang="es-PA" sz="1200">
                                  <a:latin typeface="Cambria Math" panose="02040503050406030204" pitchFamily="18" charset="0"/>
                                </a:rPr>
                              </m:ctrlPr>
                            </m:dPr>
                            <m:e>
                              <m:acc>
                                <m:accPr>
                                  <m:chr m:val="̇"/>
                                  <m:ctrlPr>
                                    <a:rPr lang="es-PA" sz="1200">
                                      <a:latin typeface="Cambria Math" panose="02040503050406030204" pitchFamily="18" charset="0"/>
                                    </a:rPr>
                                  </m:ctrlPr>
                                </m:accPr>
                                <m:e>
                                  <m:sSub>
                                    <m:sSubPr>
                                      <m:ctrlPr>
                                        <a:rPr lang="es-PA" sz="1200">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𝑘</m:t>
                                      </m:r>
                                    </m:sub>
                                  </m:sSub>
                                </m:e>
                              </m:acc>
                              <m:r>
                                <a:rPr lang="es-PA" sz="1200" i="0">
                                  <a:latin typeface="Cambria Math" panose="02040503050406030204" pitchFamily="18" charset="0"/>
                                </a:rPr>
                                <m:t>(</m:t>
                              </m:r>
                              <m:r>
                                <a:rPr lang="es-PA" sz="1200" i="1">
                                  <a:latin typeface="Cambria Math" panose="02040503050406030204" pitchFamily="18" charset="0"/>
                                </a:rPr>
                                <m:t>𝑡</m:t>
                              </m:r>
                            </m:e>
                          </m:d>
                        </m:e>
                      </m:d>
                      <m:r>
                        <a:rPr lang="es-PA" sz="1200" i="0">
                          <a:latin typeface="Cambria Math" panose="02040503050406030204" pitchFamily="18" charset="0"/>
                        </a:rPr>
                        <m:t>=</m:t>
                      </m:r>
                    </m:oMath>
                  </m:oMathPara>
                </a14:m>
                <a:endParaRPr lang="es-PA" sz="12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f>
                        <m:fPr>
                          <m:ctrlPr>
                            <a:rPr lang="es-PA" sz="1200" i="1">
                              <a:latin typeface="Cambria Math" panose="02040503050406030204" pitchFamily="18" charset="0"/>
                            </a:rPr>
                          </m:ctrlPr>
                        </m:fPr>
                        <m:num>
                          <m:r>
                            <a:rPr lang="es-PA" sz="1200" i="0">
                              <a:latin typeface="Cambria Math" panose="02040503050406030204" pitchFamily="18" charset="0"/>
                            </a:rPr>
                            <m:t>−</m:t>
                          </m:r>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𝑥</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func>
                          <m:r>
                            <a:rPr lang="es-PA" sz="1200" i="0">
                              <a:latin typeface="Cambria Math" panose="02040503050406030204" pitchFamily="18" charset="0"/>
                            </a:rPr>
                            <m:t>+</m:t>
                          </m:r>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𝑦</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func>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𝑗</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d>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acc>
                          <m:d>
                            <m:dPr>
                              <m:ctrlPr>
                                <a:rPr lang="es-PA" sz="1200" i="1">
                                  <a:latin typeface="Cambria Math" panose="02040503050406030204" pitchFamily="18" charset="0"/>
                                </a:rPr>
                              </m:ctrlPr>
                            </m:dPr>
                            <m:e>
                              <m:r>
                                <a:rPr lang="es-PA" sz="1200" i="1">
                                  <a:latin typeface="Cambria Math" panose="02040503050406030204" pitchFamily="18" charset="0"/>
                                </a:rPr>
                                <m:t>𝑡</m:t>
                              </m:r>
                            </m:e>
                          </m:d>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𝑘</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d>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d>
                                </m:e>
                              </m:func>
                            </m:e>
                          </m:d>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e>
                          </m:acc>
                          <m:d>
                            <m:dPr>
                              <m:ctrlPr>
                                <a:rPr lang="es-PA" sz="1200" i="1">
                                  <a:latin typeface="Cambria Math" panose="02040503050406030204" pitchFamily="18" charset="0"/>
                                </a:rPr>
                              </m:ctrlPr>
                            </m:dPr>
                            <m:e>
                              <m:r>
                                <a:rPr lang="es-PA" sz="1200" i="1">
                                  <a:latin typeface="Cambria Math" panose="02040503050406030204" pitchFamily="18" charset="0"/>
                                </a:rPr>
                                <m:t>𝑡</m:t>
                              </m:r>
                            </m:e>
                          </m:d>
                        </m:num>
                        <m:den>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d>
                                </m:e>
                              </m:func>
                            </m:e>
                          </m:d>
                        </m:den>
                      </m:f>
                    </m:oMath>
                  </m:oMathPara>
                </a14:m>
                <a:endParaRPr lang="es-PA" sz="1200" dirty="0"/>
              </a:p>
            </p:txBody>
          </p:sp>
        </mc:Choice>
        <mc:Fallback>
          <p:sp>
            <p:nvSpPr>
              <p:cNvPr id="5" name="Rectángulo 4"/>
              <p:cNvSpPr>
                <a:spLocks noRot="1" noChangeAspect="1" noMove="1" noResize="1" noEditPoints="1" noAdjustHandles="1" noChangeArrowheads="1" noChangeShapeType="1" noTextEdit="1"/>
              </p:cNvSpPr>
              <p:nvPr/>
            </p:nvSpPr>
            <p:spPr>
              <a:xfrm>
                <a:off x="105817" y="2185672"/>
                <a:ext cx="4751087" cy="726546"/>
              </a:xfrm>
              <a:prstGeom prst="rect">
                <a:avLst/>
              </a:prstGeom>
              <a:blipFill rotWithShape="0">
                <a:blip r:embed="rId3"/>
                <a:stretch>
                  <a:fillRect t="-38843" b="-826"/>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468985" y="2912218"/>
                <a:ext cx="4024753" cy="1002710"/>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Sí en tanto se multiplica por un vector unitario perpendicular al vector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a:t>
                </a:r>
                <a:r>
                  <a:rPr lang="es-PA" sz="1400" dirty="0" smtClean="0">
                    <a:effectLst/>
                    <a:latin typeface="Times New Roman" panose="02020603050405020304" pitchFamily="18" charset="0"/>
                    <a:ea typeface="Times New Roman" panose="02020603050405020304" pitchFamily="18" charset="0"/>
                    <a:cs typeface="Arial" panose="020B0604020202020204" pitchFamily="34" charset="0"/>
                  </a:rPr>
                  <a:t>:</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468985" y="2912218"/>
                <a:ext cx="4024753" cy="1002710"/>
              </a:xfrm>
              <a:prstGeom prst="rect">
                <a:avLst/>
              </a:prstGeom>
              <a:blipFill rotWithShape="0">
                <a:blip r:embed="rId4"/>
                <a:stretch>
                  <a:fillRect l="-455" t="-1220" r="-455" b="-4878"/>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105817" y="3914928"/>
                <a:ext cx="4806280" cy="758862"/>
              </a:xfrm>
              <a:prstGeom prst="rect">
                <a:avLst/>
              </a:prstGeom>
              <a:ln>
                <a:solidFill>
                  <a:schemeClr val="accent1"/>
                </a:solidFill>
              </a:ln>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200" smtClean="0">
                              <a:latin typeface="Cambria Math" panose="02040503050406030204" pitchFamily="18" charset="0"/>
                            </a:rPr>
                          </m:ctrlPr>
                        </m:dPr>
                        <m:e>
                          <m:d>
                            <m:dPr>
                              <m:begChr m:val=""/>
                              <m:ctrlPr>
                                <a:rPr lang="es-PA" sz="1200">
                                  <a:latin typeface="Cambria Math" panose="02040503050406030204" pitchFamily="18" charset="0"/>
                                </a:rPr>
                              </m:ctrlPr>
                            </m:dPr>
                            <m:e>
                              <m:acc>
                                <m:accPr>
                                  <m:chr m:val="̇"/>
                                  <m:ctrlPr>
                                    <a:rPr lang="es-PA" sz="1200">
                                      <a:latin typeface="Cambria Math" panose="02040503050406030204" pitchFamily="18" charset="0"/>
                                    </a:rPr>
                                  </m:ctrlPr>
                                </m:accPr>
                                <m:e>
                                  <m:sSub>
                                    <m:sSubPr>
                                      <m:ctrlPr>
                                        <a:rPr lang="es-PA" sz="1200">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𝑗</m:t>
                                      </m:r>
                                    </m:sub>
                                  </m:sSub>
                                </m:e>
                              </m:acc>
                              <m:r>
                                <a:rPr lang="es-PA" sz="1200" i="0">
                                  <a:latin typeface="Cambria Math" panose="02040503050406030204" pitchFamily="18" charset="0"/>
                                </a:rPr>
                                <m:t>(</m:t>
                              </m:r>
                              <m:r>
                                <a:rPr lang="es-PA" sz="1200" i="1">
                                  <a:latin typeface="Cambria Math" panose="02040503050406030204" pitchFamily="18" charset="0"/>
                                </a:rPr>
                                <m:t>𝑡</m:t>
                              </m:r>
                            </m:e>
                          </m:d>
                        </m:e>
                      </m:d>
                      <m:r>
                        <a:rPr lang="es-PA" sz="1200" i="0">
                          <a:latin typeface="Cambria Math" panose="02040503050406030204" pitchFamily="18" charset="0"/>
                        </a:rPr>
                        <m:t>=</m:t>
                      </m:r>
                    </m:oMath>
                  </m:oMathPara>
                </a14:m>
                <a:endParaRPr lang="es-PA" sz="1200" i="0"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s-PA" sz="1200" i="1">
                              <a:latin typeface="Cambria Math" panose="02040503050406030204" pitchFamily="18" charset="0"/>
                            </a:rPr>
                          </m:ctrlPr>
                        </m:fPr>
                        <m:num>
                          <m:r>
                            <a:rPr lang="es-PA" sz="1200" i="0">
                              <a:latin typeface="Cambria Math" panose="02040503050406030204" pitchFamily="18" charset="0"/>
                            </a:rPr>
                            <m:t>−</m:t>
                          </m:r>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𝑥</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func>
                          <m:r>
                            <a:rPr lang="es-PA" sz="1200" i="0">
                              <a:latin typeface="Cambria Math" panose="02040503050406030204" pitchFamily="18" charset="0"/>
                            </a:rPr>
                            <m:t>+</m:t>
                          </m:r>
                          <m:sSub>
                            <m:sSubPr>
                              <m:ctrlPr>
                                <a:rPr lang="es-PA" sz="1200" i="1">
                                  <a:latin typeface="Cambria Math" panose="02040503050406030204" pitchFamily="18" charset="0"/>
                                </a:rPr>
                              </m:ctrlPr>
                            </m:sSubPr>
                            <m:e>
                              <m:acc>
                                <m:accPr>
                                  <m:chr m:val="̇"/>
                                  <m:ctrlPr>
                                    <a:rPr lang="es-PA" sz="1200" i="1">
                                      <a:latin typeface="Cambria Math" panose="02040503050406030204" pitchFamily="18" charset="0"/>
                                    </a:rPr>
                                  </m:ctrlPr>
                                </m:accPr>
                                <m:e>
                                  <m:r>
                                    <a:rPr lang="es-PA" sz="1200" i="1">
                                      <a:latin typeface="Cambria Math" panose="02040503050406030204" pitchFamily="18" charset="0"/>
                                    </a:rPr>
                                    <m:t>𝑏</m:t>
                                  </m:r>
                                </m:e>
                              </m:acc>
                            </m:e>
                            <m:sub>
                              <m:r>
                                <a:rPr lang="es-PA" sz="1200" i="1">
                                  <a:latin typeface="Cambria Math" panose="02040503050406030204" pitchFamily="18" charset="0"/>
                                </a:rPr>
                                <m:t>𝑦</m:t>
                              </m:r>
                            </m:sub>
                          </m:sSub>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func>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𝑘</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d>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e>
                          </m:acc>
                          <m:d>
                            <m:dPr>
                              <m:ctrlPr>
                                <a:rPr lang="es-PA" sz="1200" i="1">
                                  <a:latin typeface="Cambria Math" panose="02040503050406030204" pitchFamily="18" charset="0"/>
                                </a:rPr>
                              </m:ctrlPr>
                            </m:dPr>
                            <m:e>
                              <m:r>
                                <a:rPr lang="es-PA" sz="1200" i="1">
                                  <a:latin typeface="Cambria Math" panose="02040503050406030204" pitchFamily="18" charset="0"/>
                                </a:rPr>
                                <m:t>𝑡</m:t>
                              </m:r>
                            </m:e>
                          </m:d>
                          <m:r>
                            <a:rPr lang="es-PA" sz="1200" i="0">
                              <a:latin typeface="Cambria Math" panose="02040503050406030204" pitchFamily="18" charset="0"/>
                            </a:rPr>
                            <m:t>−</m:t>
                          </m:r>
                          <m:d>
                            <m:dPr>
                              <m:begChr m:val="|"/>
                              <m:endChr m:val="|"/>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𝑟</m:t>
                                  </m:r>
                                </m:e>
                                <m:sub>
                                  <m:r>
                                    <a:rPr lang="es-PA" sz="1200" i="1">
                                      <a:latin typeface="Cambria Math" panose="02040503050406030204" pitchFamily="18" charset="0"/>
                                    </a:rPr>
                                    <m:t>𝑗</m:t>
                                  </m:r>
                                </m:sub>
                              </m:sSub>
                              <m:d>
                                <m:dPr>
                                  <m:ctrlPr>
                                    <a:rPr lang="es-PA" sz="1200" i="1">
                                      <a:latin typeface="Cambria Math" panose="02040503050406030204" pitchFamily="18" charset="0"/>
                                    </a:rPr>
                                  </m:ctrlPr>
                                </m:dPr>
                                <m:e>
                                  <m:r>
                                    <a:rPr lang="es-PA" sz="1200" i="1">
                                      <a:latin typeface="Cambria Math" panose="02040503050406030204" pitchFamily="18" charset="0"/>
                                    </a:rPr>
                                    <m:t>𝑡</m:t>
                                  </m:r>
                                </m:e>
                              </m:d>
                            </m:e>
                          </m:d>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cos</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e>
                                  </m:d>
                                </m:e>
                              </m:func>
                            </m:e>
                          </m:d>
                          <m:acc>
                            <m:accPr>
                              <m:chr m:val="̇"/>
                              <m:ctrlPr>
                                <a:rPr lang="es-PA" sz="1200" i="1">
                                  <a:latin typeface="Cambria Math" panose="02040503050406030204" pitchFamily="18" charset="0"/>
                                </a:rPr>
                              </m:ctrlPr>
                            </m:acc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e>
                          </m:acc>
                          <m:d>
                            <m:dPr>
                              <m:ctrlPr>
                                <a:rPr lang="es-PA" sz="1200" i="1">
                                  <a:latin typeface="Cambria Math" panose="02040503050406030204" pitchFamily="18" charset="0"/>
                                </a:rPr>
                              </m:ctrlPr>
                            </m:dPr>
                            <m:e>
                              <m:r>
                                <a:rPr lang="es-PA" sz="1200" i="1">
                                  <a:latin typeface="Cambria Math" panose="02040503050406030204" pitchFamily="18" charset="0"/>
                                </a:rPr>
                                <m:t>𝑡</m:t>
                              </m:r>
                            </m:e>
                          </m:d>
                        </m:num>
                        <m:den>
                          <m:d>
                            <m:dPr>
                              <m:begChr m:val="["/>
                              <m:endChr m:val="]"/>
                              <m:ctrlPr>
                                <a:rPr lang="es-PA" sz="1200" i="1">
                                  <a:latin typeface="Cambria Math" panose="02040503050406030204" pitchFamily="18" charset="0"/>
                                </a:rPr>
                              </m:ctrlPr>
                            </m:dPr>
                            <m:e>
                              <m:func>
                                <m:funcPr>
                                  <m:ctrlPr>
                                    <a:rPr lang="es-PA" sz="1200" i="1">
                                      <a:latin typeface="Cambria Math" panose="02040503050406030204" pitchFamily="18" charset="0"/>
                                    </a:rPr>
                                  </m:ctrlPr>
                                </m:funcPr>
                                <m:fName>
                                  <m:r>
                                    <m:rPr>
                                      <m:sty m:val="p"/>
                                    </m:rPr>
                                    <a:rPr lang="es-PA" sz="1200" i="0">
                                      <a:latin typeface="Cambria Math" panose="02040503050406030204" pitchFamily="18" charset="0"/>
                                    </a:rPr>
                                    <m:t>sin</m:t>
                                  </m:r>
                                </m:fName>
                                <m:e>
                                  <m:d>
                                    <m:dPr>
                                      <m:ctrlPr>
                                        <a:rPr lang="es-PA" sz="1200" i="1">
                                          <a:latin typeface="Cambria Math" panose="02040503050406030204" pitchFamily="18" charset="0"/>
                                        </a:rPr>
                                      </m:ctrlPr>
                                    </m:dPr>
                                    <m:e>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𝑗</m:t>
                                          </m:r>
                                        </m:sub>
                                      </m:sSub>
                                      <m:r>
                                        <a:rPr lang="es-PA" sz="1200" i="0">
                                          <a:latin typeface="Cambria Math" panose="02040503050406030204" pitchFamily="18" charset="0"/>
                                        </a:rPr>
                                        <m:t>−</m:t>
                                      </m:r>
                                      <m:sSub>
                                        <m:sSubPr>
                                          <m:ctrlPr>
                                            <a:rPr lang="es-PA" sz="1200" i="1">
                                              <a:latin typeface="Cambria Math" panose="02040503050406030204" pitchFamily="18" charset="0"/>
                                            </a:rPr>
                                          </m:ctrlPr>
                                        </m:sSubPr>
                                        <m:e>
                                          <m:r>
                                            <a:rPr lang="es-PA" sz="1200" i="1">
                                              <a:latin typeface="Cambria Math" panose="02040503050406030204" pitchFamily="18" charset="0"/>
                                            </a:rPr>
                                            <m:t>𝜃</m:t>
                                          </m:r>
                                        </m:e>
                                        <m:sub>
                                          <m:r>
                                            <a:rPr lang="es-PA" sz="1200" i="1">
                                              <a:latin typeface="Cambria Math" panose="02040503050406030204" pitchFamily="18" charset="0"/>
                                            </a:rPr>
                                            <m:t>𝑘</m:t>
                                          </m:r>
                                        </m:sub>
                                      </m:sSub>
                                    </m:e>
                                  </m:d>
                                </m:e>
                              </m:func>
                            </m:e>
                          </m:d>
                        </m:den>
                      </m:f>
                    </m:oMath>
                  </m:oMathPara>
                </a14:m>
                <a:endParaRPr lang="es-PA" sz="1200" dirty="0"/>
              </a:p>
            </p:txBody>
          </p:sp>
        </mc:Choice>
        <mc:Fallback>
          <p:sp>
            <p:nvSpPr>
              <p:cNvPr id="7" name="Rectángulo 6"/>
              <p:cNvSpPr>
                <a:spLocks noRot="1" noChangeAspect="1" noMove="1" noResize="1" noEditPoints="1" noAdjustHandles="1" noChangeArrowheads="1" noChangeShapeType="1" noTextEdit="1"/>
              </p:cNvSpPr>
              <p:nvPr/>
            </p:nvSpPr>
            <p:spPr>
              <a:xfrm>
                <a:off x="105817" y="3914928"/>
                <a:ext cx="4806280" cy="758862"/>
              </a:xfrm>
              <a:prstGeom prst="rect">
                <a:avLst/>
              </a:prstGeom>
              <a:blipFill rotWithShape="0">
                <a:blip r:embed="rId5"/>
                <a:stretch>
                  <a:fillRect t="-49606" b="-16535"/>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468985" y="4673790"/>
                <a:ext cx="4024753" cy="583621"/>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d) Cuarto caso: se desconocen las velocidades angulares de dos vectores, </a:t>
                </a:r>
                <a14:m>
                  <m:oMath xmlns:m="http://schemas.openxmlformats.org/officeDocument/2006/math">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e>
                    </m:acc>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r>
                      <a:rPr lang="es-PA" sz="14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e>
                    </m:acc>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0" name="Rectángulo 9"/>
              <p:cNvSpPr>
                <a:spLocks noRot="1" noChangeAspect="1" noMove="1" noResize="1" noEditPoints="1" noAdjustHandles="1" noChangeArrowheads="1" noChangeShapeType="1" noTextEdit="1"/>
              </p:cNvSpPr>
              <p:nvPr/>
            </p:nvSpPr>
            <p:spPr>
              <a:xfrm>
                <a:off x="468985" y="4673790"/>
                <a:ext cx="4024753" cy="583621"/>
              </a:xfrm>
              <a:prstGeom prst="rect">
                <a:avLst/>
              </a:prstGeom>
              <a:blipFill rotWithShape="0">
                <a:blip r:embed="rId6"/>
                <a:stretch>
                  <a:fillRect l="-455" t="-2105" r="-455" b="-7368"/>
                </a:stretch>
              </a:blipFill>
            </p:spPr>
            <p:txBody>
              <a:bodyPr/>
              <a:lstStyle/>
              <a:p>
                <a:r>
                  <a:rPr lang="es-PA">
                    <a:noFill/>
                  </a:rPr>
                  <a:t> </a:t>
                </a:r>
              </a:p>
            </p:txBody>
          </p:sp>
        </mc:Fallback>
      </mc:AlternateContent>
      <p:sp>
        <p:nvSpPr>
          <p:cNvPr id="11" name="Rectángulo 10"/>
          <p:cNvSpPr/>
          <p:nvPr/>
        </p:nvSpPr>
        <p:spPr>
          <a:xfrm>
            <a:off x="468985" y="5262433"/>
            <a:ext cx="4024753" cy="553357"/>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Como ya se pudo ver, la ecuación de laso cerrado tras ser derivada será igual a:</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ángulo 22"/>
              <p:cNvSpPr/>
              <p:nvPr/>
            </p:nvSpPr>
            <p:spPr>
              <a:xfrm>
                <a:off x="4860586" y="1558782"/>
                <a:ext cx="4128056" cy="124899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d>
                        <m:dPr>
                          <m:begChr m:val="|"/>
                          <m:endChr m:val="|"/>
                          <m:ctrlPr>
                            <a:rPr lang="es-PA" sz="1400">
                              <a:latin typeface="Cambria Math" panose="02040503050406030204" pitchFamily="18" charset="0"/>
                            </a:rPr>
                          </m:ctrlPr>
                        </m:dPr>
                        <m:e>
                          <m:d>
                            <m:dPr>
                              <m:begChr m:val=""/>
                              <m:ctrlPr>
                                <a:rPr lang="es-PA" sz="1400">
                                  <a:latin typeface="Cambria Math" panose="02040503050406030204" pitchFamily="18" charset="0"/>
                                </a:rPr>
                              </m:ctrlPr>
                            </m:dPr>
                            <m:e>
                              <m:acc>
                                <m:accPr>
                                  <m:chr m:val="̇"/>
                                  <m:ctrlPr>
                                    <a:rPr lang="es-PA" sz="140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e>
                          </m:d>
                        </m:e>
                        <m:sup>
                          <m:r>
                            <a:rPr lang="es-PA" sz="1400" i="1">
                              <a:latin typeface="Cambria Math" panose="02040503050406030204" pitchFamily="18" charset="0"/>
                            </a:rPr>
                            <m:t>𝑇</m:t>
                          </m:r>
                        </m:sup>
                      </m:sSup>
                    </m:oMath>
                  </m:oMathPara>
                </a14:m>
                <a:endParaRPr lang="es-PA" sz="1400" dirty="0"/>
              </a:p>
            </p:txBody>
          </p:sp>
        </mc:Choice>
        <mc:Fallback>
          <p:sp>
            <p:nvSpPr>
              <p:cNvPr id="23" name="Rectángulo 22"/>
              <p:cNvSpPr>
                <a:spLocks noRot="1" noChangeAspect="1" noMove="1" noResize="1" noEditPoints="1" noAdjustHandles="1" noChangeArrowheads="1" noChangeShapeType="1" noTextEdit="1"/>
              </p:cNvSpPr>
              <p:nvPr/>
            </p:nvSpPr>
            <p:spPr>
              <a:xfrm>
                <a:off x="4860586" y="1558782"/>
                <a:ext cx="4128056" cy="1248996"/>
              </a:xfrm>
              <a:prstGeom prst="rect">
                <a:avLst/>
              </a:prstGeom>
              <a:blipFill rotWithShape="0">
                <a:blip r:embed="rId7"/>
                <a:stretch>
                  <a:fillRect t="-33171" b="-16098"/>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4968374" y="2807778"/>
                <a:ext cx="3912479" cy="553357"/>
              </a:xfrm>
              <a:prstGeom prst="rect">
                <a:avLst/>
              </a:prstGeom>
            </p:spPr>
            <p:txBody>
              <a:bodyPr wrap="square">
                <a:spAutoFit/>
              </a:bodyPr>
              <a:lstStyle/>
              <a:p>
                <a:pPr algn="just">
                  <a:lnSpc>
                    <a:spcPct val="107000"/>
                  </a:lnSpc>
                  <a:spcAft>
                    <a:spcPts val="800"/>
                  </a:spcAft>
                  <a:tabLst>
                    <a:tab pos="4181475" algn="l"/>
                  </a:tabLst>
                </a:pPr>
                <a:r>
                  <a:rPr lang="es-PA" sz="1400">
                    <a:latin typeface="Times New Roman" panose="02020603050405020304" pitchFamily="18" charset="0"/>
                    <a:ea typeface="Times New Roman" panose="02020603050405020304" pitchFamily="18" charset="0"/>
                    <a:cs typeface="Arial" panose="020B0604020202020204" pitchFamily="34" charset="0"/>
                  </a:rPr>
                  <a:t>Si esta expresión se multiplica por el vector unitario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𝑘</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2" name="Rectángulo 11"/>
              <p:cNvSpPr>
                <a:spLocks noRot="1" noChangeAspect="1" noMove="1" noResize="1" noEditPoints="1" noAdjustHandles="1" noChangeArrowheads="1" noChangeShapeType="1" noTextEdit="1"/>
              </p:cNvSpPr>
              <p:nvPr/>
            </p:nvSpPr>
            <p:spPr>
              <a:xfrm>
                <a:off x="4968374" y="2807778"/>
                <a:ext cx="3912479" cy="553357"/>
              </a:xfrm>
              <a:prstGeom prst="rect">
                <a:avLst/>
              </a:prstGeom>
              <a:blipFill rotWithShape="0">
                <a:blip r:embed="rId8"/>
                <a:stretch>
                  <a:fillRect l="-467" t="-2222" r="-467" b="-8889"/>
                </a:stretch>
              </a:blipFill>
            </p:spPr>
            <p:txBody>
              <a:bodyPr/>
              <a:lstStyle/>
              <a:p>
                <a:r>
                  <a:rPr lang="es-PA">
                    <a:noFill/>
                  </a:rPr>
                  <a:t> </a:t>
                </a:r>
              </a:p>
            </p:txBody>
          </p:sp>
        </mc:Fallback>
      </mc:AlternateContent>
    </p:spTree>
    <p:extLst>
      <p:ext uri="{BB962C8B-B14F-4D97-AF65-F5344CB8AC3E}">
        <p14:creationId xmlns:p14="http://schemas.microsoft.com/office/powerpoint/2010/main" val="47538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14</a:t>
            </a:fld>
            <a:endParaRPr lang="es-PA"/>
          </a:p>
        </p:txBody>
      </p:sp>
      <p:sp>
        <p:nvSpPr>
          <p:cNvPr id="17" name="Rectángulo 16"/>
          <p:cNvSpPr/>
          <p:nvPr/>
        </p:nvSpPr>
        <p:spPr>
          <a:xfrm>
            <a:off x="468986" y="1561615"/>
            <a:ext cx="2707536"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4. Análisis analítico de velocidad.</a:t>
            </a:r>
            <a:endParaRPr lang="es-PA" sz="1400" dirty="0">
              <a:latin typeface="Times New Roman" panose="02020603050405020304" pitchFamily="18" charset="0"/>
              <a:cs typeface="Times New Roman" panose="02020603050405020304" pitchFamily="18" charset="0"/>
            </a:endParaRPr>
          </a:p>
        </p:txBody>
      </p:sp>
      <p:sp>
        <p:nvSpPr>
          <p:cNvPr id="15" name="Rectángulo 14"/>
          <p:cNvSpPr/>
          <p:nvPr/>
        </p:nvSpPr>
        <p:spPr>
          <a:xfrm>
            <a:off x="468985" y="1869392"/>
            <a:ext cx="3172663" cy="311496"/>
          </a:xfrm>
          <a:prstGeom prst="rect">
            <a:avLst/>
          </a:prstGeom>
        </p:spPr>
        <p:txBody>
          <a:bodyPr wrap="non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las ecuaciones de laso cerrado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ángulo 2"/>
              <p:cNvSpPr/>
              <p:nvPr/>
            </p:nvSpPr>
            <p:spPr>
              <a:xfrm>
                <a:off x="175462" y="2177169"/>
                <a:ext cx="4572000" cy="869341"/>
              </a:xfrm>
              <a:prstGeom prst="rect">
                <a:avLst/>
              </a:prstGeom>
              <a:ln>
                <a:solidFill>
                  <a:schemeClr val="accent1"/>
                </a:solidFill>
              </a:ln>
            </p:spPr>
            <p:txBody>
              <a:bodyPr>
                <a:spAutoFit/>
              </a:bodyPr>
              <a:lstStyle/>
              <a:p>
                <a:pPr/>
                <a14:m>
                  <m:oMathPara xmlns:m="http://schemas.openxmlformats.org/officeDocument/2006/math">
                    <m:oMathParaPr>
                      <m:jc m:val="center"/>
                    </m:oMathParaPr>
                    <m:oMath xmlns:m="http://schemas.openxmlformats.org/officeDocument/2006/math">
                      <m:acc>
                        <m:accPr>
                          <m:chr m:val="̇"/>
                          <m:ctrlPr>
                            <a:rPr lang="es-PA" sz="1400" smtClean="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f>
                        <m:fPr>
                          <m:ctrlPr>
                            <a:rPr lang="es-PA" sz="1400" i="1">
                              <a:latin typeface="Cambria Math" panose="02040503050406030204" pitchFamily="18" charset="0"/>
                            </a:rPr>
                          </m:ctrlPr>
                        </m:fPr>
                        <m:num>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d>
                                </m:e>
                              </m:func>
                            </m:e>
                          </m:d>
                        </m:num>
                        <m:den>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e>
                                  </m:d>
                                </m:e>
                              </m:func>
                            </m:e>
                          </m:d>
                        </m:den>
                      </m:f>
                    </m:oMath>
                  </m:oMathPara>
                </a14:m>
                <a:endParaRPr lang="es-PA" sz="1400" dirty="0"/>
              </a:p>
            </p:txBody>
          </p:sp>
        </mc:Choice>
        <mc:Fallback>
          <p:sp>
            <p:nvSpPr>
              <p:cNvPr id="3" name="Rectángulo 2"/>
              <p:cNvSpPr>
                <a:spLocks noRot="1" noChangeAspect="1" noMove="1" noResize="1" noEditPoints="1" noAdjustHandles="1" noChangeArrowheads="1" noChangeShapeType="1" noTextEdit="1"/>
              </p:cNvSpPr>
              <p:nvPr/>
            </p:nvSpPr>
            <p:spPr>
              <a:xfrm>
                <a:off x="175462" y="2177169"/>
                <a:ext cx="4572000" cy="869341"/>
              </a:xfrm>
              <a:prstGeom prst="rect">
                <a:avLst/>
              </a:prstGeom>
              <a:blipFill rotWithShape="0">
                <a:blip r:embed="rId3"/>
                <a:stretch>
                  <a:fillRect/>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468985" y="3048032"/>
                <a:ext cx="4024753" cy="670183"/>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Si en tanto se multiplica por el vector unitario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cos</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fun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PA" sz="1400">
                                        <a:effectLst/>
                                        <a:latin typeface="Cambria Math" panose="02040503050406030204" pitchFamily="18" charset="0"/>
                                        <a:ea typeface="Calibri" panose="020F0502020204030204" pitchFamily="34" charset="0"/>
                                        <a:cs typeface="Times New Roman" panose="02020603050405020304" pitchFamily="18" charset="0"/>
                                      </a:rPr>
                                      <m:t>sin</m:t>
                                    </m:r>
                                  </m:fName>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𝜃</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d>
                                      <m:d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e>
                                    </m:d>
                                  </m:e>
                                </m:func>
                              </m:e>
                            </m:d>
                          </m:e>
                          <m:sup>
                            <m:r>
                              <a:rPr lang="es-PA" sz="1400" i="1">
                                <a:effectLst/>
                                <a:latin typeface="Cambria Math" panose="02040503050406030204" pitchFamily="18" charset="0"/>
                                <a:ea typeface="Calibri" panose="020F0502020204030204" pitchFamily="34" charset="0"/>
                                <a:cs typeface="Times New Roman" panose="02020603050405020304" pitchFamily="18" charset="0"/>
                              </a:rPr>
                              <m:t>𝑇</m:t>
                            </m:r>
                          </m:sup>
                        </m:sSup>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se tendrá:</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468985" y="3048032"/>
                <a:ext cx="4024753" cy="670183"/>
              </a:xfrm>
              <a:prstGeom prst="rect">
                <a:avLst/>
              </a:prstGeom>
              <a:blipFill rotWithShape="0">
                <a:blip r:embed="rId4"/>
                <a:stretch>
                  <a:fillRect l="-455" t="-1818" r="-455" b="-909"/>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195361" y="3718215"/>
                <a:ext cx="4572000" cy="847091"/>
              </a:xfrm>
              <a:prstGeom prst="rect">
                <a:avLst/>
              </a:prstGeom>
              <a:ln>
                <a:solidFill>
                  <a:schemeClr val="accent1"/>
                </a:solidFill>
              </a:ln>
            </p:spPr>
            <p:txBody>
              <a:bodyPr>
                <a:spAutoFit/>
              </a:bodyPr>
              <a:lstStyle/>
              <a:p>
                <a14:m>
                  <m:oMathPara xmlns:m="http://schemas.openxmlformats.org/officeDocument/2006/math">
                    <m:oMathParaPr>
                      <m:jc m:val="centerGroup"/>
                    </m:oMathParaPr>
                    <m:oMath xmlns:m="http://schemas.openxmlformats.org/officeDocument/2006/math">
                      <m:acc>
                        <m:accPr>
                          <m:chr m:val="̇"/>
                          <m:ctrlPr>
                            <a:rPr lang="es-PA" sz="1400" smtClean="0">
                              <a:latin typeface="Cambria Math" panose="02040503050406030204" pitchFamily="18" charset="0"/>
                            </a:rPr>
                          </m:ctrlPr>
                        </m:accPr>
                        <m:e>
                          <m:sSub>
                            <m:sSubPr>
                              <m:ctrlPr>
                                <a:rPr lang="es-PA" sz="1400">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r>
                        <a:rPr lang="es-PA" sz="1400" i="0">
                          <a:latin typeface="Cambria Math" panose="02040503050406030204" pitchFamily="18" charset="0"/>
                        </a:rPr>
                        <m:t>=</m:t>
                      </m:r>
                    </m:oMath>
                  </m:oMathPara>
                </a14:m>
                <a:endParaRPr lang="es-PA" sz="1400" i="0" dirty="0" smtClean="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f>
                        <m:fPr>
                          <m:ctrlPr>
                            <a:rPr lang="es-PA" sz="1400" i="1">
                              <a:latin typeface="Cambria Math" panose="02040503050406030204" pitchFamily="18" charset="0"/>
                            </a:rPr>
                          </m:ctrlPr>
                        </m:fPr>
                        <m:num>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𝑥</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 </m:t>
                          </m:r>
                          <m:sSub>
                            <m:sSubPr>
                              <m:ctrlPr>
                                <a:rPr lang="es-PA" sz="1400" i="1">
                                  <a:latin typeface="Cambria Math" panose="02040503050406030204" pitchFamily="18" charset="0"/>
                                </a:rPr>
                              </m:ctrlPr>
                            </m:sSubPr>
                            <m:e>
                              <m:acc>
                                <m:accPr>
                                  <m:chr m:val="̇"/>
                                  <m:ctrlPr>
                                    <a:rPr lang="es-PA" sz="1400" i="1">
                                      <a:latin typeface="Cambria Math" panose="02040503050406030204" pitchFamily="18" charset="0"/>
                                    </a:rPr>
                                  </m:ctrlPr>
                                </m:accPr>
                                <m:e>
                                  <m:r>
                                    <a:rPr lang="es-PA" sz="1400" i="1">
                                      <a:latin typeface="Cambria Math" panose="02040503050406030204" pitchFamily="18" charset="0"/>
                                    </a:rPr>
                                    <m:t>𝑏</m:t>
                                  </m:r>
                                </m:e>
                              </m:acc>
                            </m:e>
                            <m:sub>
                              <m:r>
                                <a:rPr lang="es-PA" sz="1400" i="1">
                                  <a:latin typeface="Cambria Math" panose="02040503050406030204" pitchFamily="18" charset="0"/>
                                </a:rPr>
                                <m:t>𝑦</m:t>
                              </m:r>
                            </m:sub>
                          </m:sSub>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𝑗</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d>
                                </m:e>
                              </m:func>
                            </m:e>
                          </m:d>
                        </m:num>
                        <m:den>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𝑘</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𝑗</m:t>
                                          </m:r>
                                        </m:sub>
                                      </m:sSub>
                                      <m:r>
                                        <a:rPr lang="es-PA" sz="1400" i="0">
                                          <a:latin typeface="Cambria Math" panose="02040503050406030204" pitchFamily="18" charset="0"/>
                                        </a:rPr>
                                        <m:t>−</m:t>
                                      </m:r>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𝑘</m:t>
                                          </m:r>
                                        </m:sub>
                                      </m:sSub>
                                    </m:e>
                                  </m:d>
                                </m:e>
                              </m:func>
                            </m:e>
                          </m:d>
                        </m:den>
                      </m:f>
                    </m:oMath>
                  </m:oMathPara>
                </a14:m>
                <a:endParaRPr lang="es-PA" sz="1400" dirty="0"/>
              </a:p>
            </p:txBody>
          </p:sp>
        </mc:Choice>
        <mc:Fallback>
          <p:sp>
            <p:nvSpPr>
              <p:cNvPr id="8" name="Rectángulo 7"/>
              <p:cNvSpPr>
                <a:spLocks noRot="1" noChangeAspect="1" noMove="1" noResize="1" noEditPoints="1" noAdjustHandles="1" noChangeArrowheads="1" noChangeShapeType="1" noTextEdit="1"/>
              </p:cNvSpPr>
              <p:nvPr/>
            </p:nvSpPr>
            <p:spPr>
              <a:xfrm>
                <a:off x="195361" y="3718215"/>
                <a:ext cx="4572000" cy="847091"/>
              </a:xfrm>
              <a:prstGeom prst="rect">
                <a:avLst/>
              </a:prstGeom>
              <a:blipFill rotWithShape="0">
                <a:blip r:embed="rId5"/>
                <a:stretch>
                  <a:fillRect/>
                </a:stretch>
              </a:blipFill>
              <a:ln>
                <a:solidFill>
                  <a:schemeClr val="accent1"/>
                </a:solidFill>
              </a:ln>
            </p:spPr>
            <p:txBody>
              <a:bodyPr/>
              <a:lstStyle/>
              <a:p>
                <a:r>
                  <a:rPr lang="es-PA">
                    <a:noFill/>
                  </a:rPr>
                  <a:t> </a:t>
                </a:r>
              </a:p>
            </p:txBody>
          </p:sp>
        </mc:Fallback>
      </mc:AlternateContent>
      <p:sp>
        <p:nvSpPr>
          <p:cNvPr id="13" name="Rectángulo 12"/>
          <p:cNvSpPr/>
          <p:nvPr/>
        </p:nvSpPr>
        <p:spPr>
          <a:xfrm>
            <a:off x="474331" y="4565306"/>
            <a:ext cx="4019407" cy="783869"/>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e) Quinto caso: este caso es similar al segundo caso. Para más detalles vea el material de apoyo adjunto a la presentación.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ángulo 13"/>
          <p:cNvSpPr/>
          <p:nvPr/>
        </p:nvSpPr>
        <p:spPr>
          <a:xfrm>
            <a:off x="467230" y="5349175"/>
            <a:ext cx="1965603" cy="311496"/>
          </a:xfrm>
          <a:prstGeom prst="rect">
            <a:avLst/>
          </a:prstGeom>
        </p:spPr>
        <p:txBody>
          <a:bodyPr wrap="none">
            <a:spAutoFit/>
          </a:bodyPr>
          <a:lstStyle/>
          <a:p>
            <a:pPr algn="just">
              <a:lnSpc>
                <a:spcPct val="107000"/>
              </a:lnSpc>
              <a:spcAft>
                <a:spcPts val="800"/>
              </a:spcAft>
              <a:tabLst>
                <a:tab pos="4181475" algn="l"/>
              </a:tabLst>
            </a:pPr>
            <a:r>
              <a:rPr lang="es-PA" sz="1400" b="1" dirty="0">
                <a:latin typeface="Times New Roman" panose="02020603050405020304" pitchFamily="18" charset="0"/>
                <a:ea typeface="Times New Roman" panose="02020603050405020304" pitchFamily="18" charset="0"/>
                <a:cs typeface="Arial" panose="020B0604020202020204" pitchFamily="34" charset="0"/>
              </a:rPr>
              <a:t>5. Curvas de velocidad.</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ángulo 15"/>
          <p:cNvSpPr/>
          <p:nvPr/>
        </p:nvSpPr>
        <p:spPr>
          <a:xfrm>
            <a:off x="474331" y="5613107"/>
            <a:ext cx="4019407" cy="1244893"/>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Similar al análisis de posición, en muchas situaciones no solo interesa conocer la velocidad instantánea en una determinada fase sino que también se desea conocer las distintas velocidades que experimentan los eslabones a lo largo del ciclo de movimiento.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ángulo 17"/>
          <p:cNvSpPr/>
          <p:nvPr/>
        </p:nvSpPr>
        <p:spPr>
          <a:xfrm>
            <a:off x="4968374" y="1561615"/>
            <a:ext cx="3912479" cy="553357"/>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Esto último constituye el fin de los diagramas de velocidad.</a:t>
            </a:r>
            <a:endParaRPr lang="es-PA" sz="1400" dirty="0">
              <a:latin typeface="Calibri" panose="020F0502020204030204" pitchFamily="34" charset="0"/>
              <a:ea typeface="Calibri" panose="020F0502020204030204" pitchFamily="34" charset="0"/>
              <a:cs typeface="Arial" panose="020B0604020202020204" pitchFamily="34" charset="0"/>
            </a:endParaRPr>
          </a:p>
        </p:txBody>
      </p:sp>
      <p:sp>
        <p:nvSpPr>
          <p:cNvPr id="19" name="Rectángulo 18"/>
          <p:cNvSpPr/>
          <p:nvPr/>
        </p:nvSpPr>
        <p:spPr>
          <a:xfrm>
            <a:off x="4970229" y="2114972"/>
            <a:ext cx="3910624" cy="1244893"/>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En primer lugar ha de comentarse que un diagrama de posición o desplazamiento de un eslabón en función de la posición de otro puede llevarse a un diagrama de la posición o desplazamiento de dicho eslabón pero ahora en función del tiempo.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Rectángulo 19"/>
              <p:cNvSpPr/>
              <p:nvPr/>
            </p:nvSpPr>
            <p:spPr>
              <a:xfrm>
                <a:off x="5541317" y="3383123"/>
                <a:ext cx="2766591" cy="50135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PA" sz="1400" i="1">
                          <a:latin typeface="Cambria Math" panose="02040503050406030204" pitchFamily="18" charset="0"/>
                        </a:rPr>
                        <m:t>𝜔</m:t>
                      </m:r>
                      <m:r>
                        <a:rPr lang="es-PA" sz="1400" i="0">
                          <a:latin typeface="Cambria Math" panose="02040503050406030204" pitchFamily="18" charset="0"/>
                        </a:rPr>
                        <m:t>=</m:t>
                      </m:r>
                      <m:f>
                        <m:fPr>
                          <m:ctrlPr>
                            <a:rPr lang="es-PA" sz="1400" i="1">
                              <a:latin typeface="Cambria Math" panose="02040503050406030204" pitchFamily="18" charset="0"/>
                            </a:rPr>
                          </m:ctrlPr>
                        </m:fPr>
                        <m:num>
                          <m:r>
                            <a:rPr lang="es-PA" sz="1400" i="1">
                              <a:latin typeface="Cambria Math" panose="02040503050406030204" pitchFamily="18" charset="0"/>
                            </a:rPr>
                            <m:t>𝑑</m:t>
                          </m:r>
                          <m:r>
                            <a:rPr lang="es-PA" sz="1400" i="1">
                              <a:latin typeface="Cambria Math" panose="02040503050406030204" pitchFamily="18" charset="0"/>
                            </a:rPr>
                            <m:t>𝜃</m:t>
                          </m:r>
                        </m:num>
                        <m:den>
                          <m:r>
                            <a:rPr lang="es-PA" sz="1400" i="1">
                              <a:latin typeface="Cambria Math" panose="02040503050406030204" pitchFamily="18" charset="0"/>
                            </a:rPr>
                            <m:t>𝑑𝑡</m:t>
                          </m:r>
                        </m:den>
                      </m:f>
                      <m:r>
                        <a:rPr lang="es-PA" sz="1400" i="0">
                          <a:latin typeface="Cambria Math" panose="02040503050406030204" pitchFamily="18" charset="0"/>
                        </a:rPr>
                        <m:t>≅</m:t>
                      </m:r>
                      <m:f>
                        <m:fPr>
                          <m:ctrlPr>
                            <a:rPr lang="es-PA" sz="1400" i="1">
                              <a:latin typeface="Cambria Math" panose="02040503050406030204" pitchFamily="18" charset="0"/>
                            </a:rPr>
                          </m:ctrlPr>
                        </m:fPr>
                        <m:num>
                          <m:r>
                            <a:rPr lang="es-PA" sz="1400" i="0">
                              <a:latin typeface="Cambria Math" panose="02040503050406030204" pitchFamily="18" charset="0"/>
                            </a:rPr>
                            <m:t>∆</m:t>
                          </m:r>
                          <m:r>
                            <a:rPr lang="es-PA" sz="1400" i="1">
                              <a:latin typeface="Cambria Math" panose="02040503050406030204" pitchFamily="18" charset="0"/>
                            </a:rPr>
                            <m:t>𝜃</m:t>
                          </m:r>
                        </m:num>
                        <m:den>
                          <m:r>
                            <a:rPr lang="es-PA" sz="1400" i="0">
                              <a:latin typeface="Cambria Math" panose="02040503050406030204" pitchFamily="18" charset="0"/>
                            </a:rPr>
                            <m:t>∆</m:t>
                          </m:r>
                          <m:r>
                            <a:rPr lang="es-PA" sz="1400" i="1">
                              <a:latin typeface="Cambria Math" panose="02040503050406030204" pitchFamily="18" charset="0"/>
                            </a:rPr>
                            <m:t>𝑡</m:t>
                          </m:r>
                        </m:den>
                      </m:f>
                      <m:r>
                        <a:rPr lang="es-PA" sz="1400" i="0">
                          <a:latin typeface="Cambria Math" panose="02040503050406030204" pitchFamily="18" charset="0"/>
                        </a:rPr>
                        <m:t>,     </m:t>
                      </m:r>
                      <m:acc>
                        <m:accPr>
                          <m:chr m:val="̇"/>
                          <m:ctrlPr>
                            <a:rPr lang="es-PA" sz="1400" i="1">
                              <a:latin typeface="Cambria Math" panose="02040503050406030204" pitchFamily="18" charset="0"/>
                            </a:rPr>
                          </m:ctrlPr>
                        </m:accPr>
                        <m:e>
                          <m:r>
                            <a:rPr lang="es-PA" sz="1400" b="1" i="1">
                              <a:latin typeface="Cambria Math" panose="02040503050406030204" pitchFamily="18" charset="0"/>
                            </a:rPr>
                            <m:t>𝒓</m:t>
                          </m:r>
                        </m:e>
                      </m:acc>
                      <m:r>
                        <a:rPr lang="es-PA" sz="1400" b="0" i="0">
                          <a:latin typeface="Cambria Math" panose="02040503050406030204" pitchFamily="18" charset="0"/>
                        </a:rPr>
                        <m:t>=</m:t>
                      </m:r>
                      <m:f>
                        <m:fPr>
                          <m:ctrlPr>
                            <a:rPr lang="es-PA" sz="1400" b="0" i="1">
                              <a:latin typeface="Cambria Math" panose="02040503050406030204" pitchFamily="18" charset="0"/>
                            </a:rPr>
                          </m:ctrlPr>
                        </m:fPr>
                        <m:num>
                          <m:r>
                            <a:rPr lang="es-PA" sz="1400" b="0" i="1">
                              <a:latin typeface="Cambria Math" panose="02040503050406030204" pitchFamily="18" charset="0"/>
                            </a:rPr>
                            <m:t>𝑑</m:t>
                          </m:r>
                          <m:r>
                            <a:rPr lang="es-PA" sz="1400" b="1" i="1">
                              <a:latin typeface="Cambria Math" panose="02040503050406030204" pitchFamily="18" charset="0"/>
                            </a:rPr>
                            <m:t>𝒓</m:t>
                          </m:r>
                        </m:num>
                        <m:den>
                          <m:r>
                            <a:rPr lang="es-PA" sz="1400" b="0" i="1">
                              <a:latin typeface="Cambria Math" panose="02040503050406030204" pitchFamily="18" charset="0"/>
                            </a:rPr>
                            <m:t>𝑑𝑡</m:t>
                          </m:r>
                        </m:den>
                      </m:f>
                      <m:r>
                        <a:rPr lang="es-PA" sz="1400" b="0" i="0">
                          <a:latin typeface="Cambria Math" panose="02040503050406030204" pitchFamily="18" charset="0"/>
                        </a:rPr>
                        <m:t>≅</m:t>
                      </m:r>
                      <m:f>
                        <m:fPr>
                          <m:ctrlPr>
                            <a:rPr lang="es-PA" sz="1400" b="0" i="1">
                              <a:latin typeface="Cambria Math" panose="02040503050406030204" pitchFamily="18" charset="0"/>
                            </a:rPr>
                          </m:ctrlPr>
                        </m:fPr>
                        <m:num>
                          <m:r>
                            <a:rPr lang="es-PA" sz="1400" b="0" i="0">
                              <a:latin typeface="Cambria Math" panose="02040503050406030204" pitchFamily="18" charset="0"/>
                            </a:rPr>
                            <m:t>∆</m:t>
                          </m:r>
                          <m:r>
                            <a:rPr lang="es-PA" sz="1400" b="1" i="1">
                              <a:latin typeface="Cambria Math" panose="02040503050406030204" pitchFamily="18" charset="0"/>
                            </a:rPr>
                            <m:t>𝒓</m:t>
                          </m:r>
                        </m:num>
                        <m:den>
                          <m:r>
                            <a:rPr lang="es-PA" sz="1400" b="0" i="0">
                              <a:latin typeface="Cambria Math" panose="02040503050406030204" pitchFamily="18" charset="0"/>
                            </a:rPr>
                            <m:t>∆</m:t>
                          </m:r>
                          <m:r>
                            <a:rPr lang="es-PA" sz="1400" b="0" i="1">
                              <a:latin typeface="Cambria Math" panose="02040503050406030204" pitchFamily="18" charset="0"/>
                            </a:rPr>
                            <m:t>𝑡</m:t>
                          </m:r>
                        </m:den>
                      </m:f>
                    </m:oMath>
                  </m:oMathPara>
                </a14:m>
                <a:endParaRPr lang="es-PA" sz="1400" dirty="0"/>
              </a:p>
            </p:txBody>
          </p:sp>
        </mc:Choice>
        <mc:Fallback>
          <p:sp>
            <p:nvSpPr>
              <p:cNvPr id="20" name="Rectángulo 19"/>
              <p:cNvSpPr>
                <a:spLocks noRot="1" noChangeAspect="1" noMove="1" noResize="1" noEditPoints="1" noAdjustHandles="1" noChangeArrowheads="1" noChangeShapeType="1" noTextEdit="1"/>
              </p:cNvSpPr>
              <p:nvPr/>
            </p:nvSpPr>
            <p:spPr>
              <a:xfrm>
                <a:off x="5541317" y="3383123"/>
                <a:ext cx="2766591" cy="501356"/>
              </a:xfrm>
              <a:prstGeom prst="rect">
                <a:avLst/>
              </a:prstGeom>
              <a:blipFill rotWithShape="0">
                <a:blip r:embed="rId6"/>
                <a:stretch>
                  <a:fillRect b="-2439"/>
                </a:stretch>
              </a:blipFill>
            </p:spPr>
            <p:txBody>
              <a:bodyPr/>
              <a:lstStyle/>
              <a:p>
                <a:r>
                  <a:rPr lang="es-PA">
                    <a:noFill/>
                  </a:rPr>
                  <a:t> </a:t>
                </a:r>
              </a:p>
            </p:txBody>
          </p:sp>
        </mc:Fallback>
      </mc:AlternateContent>
      <p:pic>
        <p:nvPicPr>
          <p:cNvPr id="22" name="Imagen 21"/>
          <p:cNvPicPr/>
          <p:nvPr/>
        </p:nvPicPr>
        <p:blipFill rotWithShape="1">
          <a:blip r:embed="rId7"/>
          <a:srcRect l="24827" t="29025" r="17361" b="12618"/>
          <a:stretch/>
        </p:blipFill>
        <p:spPr bwMode="auto">
          <a:xfrm>
            <a:off x="5338699" y="3957995"/>
            <a:ext cx="3171825" cy="1800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732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15</a:t>
            </a:fld>
            <a:endParaRPr lang="es-PA"/>
          </a:p>
        </p:txBody>
      </p:sp>
      <p:sp>
        <p:nvSpPr>
          <p:cNvPr id="14" name="Rectángulo 13"/>
          <p:cNvSpPr/>
          <p:nvPr/>
        </p:nvSpPr>
        <p:spPr>
          <a:xfrm>
            <a:off x="468815" y="1563193"/>
            <a:ext cx="1965603" cy="311496"/>
          </a:xfrm>
          <a:prstGeom prst="rect">
            <a:avLst/>
          </a:prstGeom>
        </p:spPr>
        <p:txBody>
          <a:bodyPr wrap="none">
            <a:spAutoFit/>
          </a:bodyPr>
          <a:lstStyle/>
          <a:p>
            <a:pPr algn="just">
              <a:lnSpc>
                <a:spcPct val="107000"/>
              </a:lnSpc>
              <a:spcAft>
                <a:spcPts val="800"/>
              </a:spcAft>
              <a:tabLst>
                <a:tab pos="4181475" algn="l"/>
              </a:tabLst>
            </a:pPr>
            <a:r>
              <a:rPr lang="es-PA" sz="1400" b="1" dirty="0">
                <a:latin typeface="Times New Roman" panose="02020603050405020304" pitchFamily="18" charset="0"/>
                <a:ea typeface="Times New Roman" panose="02020603050405020304" pitchFamily="18" charset="0"/>
                <a:cs typeface="Arial" panose="020B0604020202020204" pitchFamily="34" charset="0"/>
              </a:rPr>
              <a:t>5. Curvas de velocidad.</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1" name="Imagen 20"/>
          <p:cNvPicPr/>
          <p:nvPr/>
        </p:nvPicPr>
        <p:blipFill rotWithShape="1">
          <a:blip r:embed="rId3"/>
          <a:srcRect l="28153" t="20134" r="15534" b="23366"/>
          <a:stretch/>
        </p:blipFill>
        <p:spPr bwMode="auto">
          <a:xfrm>
            <a:off x="937358" y="1874689"/>
            <a:ext cx="3088005" cy="1741805"/>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231495" y="3633801"/>
            <a:ext cx="4499559" cy="783869"/>
          </a:xfrm>
          <a:prstGeom prst="rect">
            <a:avLst/>
          </a:prstGeom>
        </p:spPr>
        <p:txBody>
          <a:bodyPr wrap="squar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También se debe recordar que la gráfica de velocidad puede construirse de forma aproximada a partir del gráfico de posición, al considerar la pendiente en los diferentes puntos.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Imagen 22"/>
          <p:cNvPicPr/>
          <p:nvPr/>
        </p:nvPicPr>
        <p:blipFill rotWithShape="1">
          <a:blip r:embed="rId4"/>
          <a:srcRect l="24217" t="17058" r="10516" b="7151"/>
          <a:stretch/>
        </p:blipFill>
        <p:spPr bwMode="auto">
          <a:xfrm>
            <a:off x="691528" y="4399002"/>
            <a:ext cx="3579495" cy="2337435"/>
          </a:xfrm>
          <a:prstGeom prst="rect">
            <a:avLst/>
          </a:prstGeom>
          <a:ln>
            <a:noFill/>
          </a:ln>
          <a:extLst>
            <a:ext uri="{53640926-AAD7-44D8-BBD7-CCE9431645EC}">
              <a14:shadowObscured xmlns:a14="http://schemas.microsoft.com/office/drawing/2010/main"/>
            </a:ext>
          </a:extLst>
        </p:spPr>
      </p:pic>
      <p:pic>
        <p:nvPicPr>
          <p:cNvPr id="24" name="Imagen 23"/>
          <p:cNvPicPr/>
          <p:nvPr/>
        </p:nvPicPr>
        <p:blipFill rotWithShape="1">
          <a:blip r:embed="rId5"/>
          <a:srcRect l="26103" t="19575" r="4846" b="21140"/>
          <a:stretch/>
        </p:blipFill>
        <p:spPr bwMode="auto">
          <a:xfrm>
            <a:off x="4991513" y="1562163"/>
            <a:ext cx="3786505" cy="1828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34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2</a:t>
            </a:fld>
            <a:endParaRPr lang="es-PA"/>
          </a:p>
        </p:txBody>
      </p:sp>
      <p:sp>
        <p:nvSpPr>
          <p:cNvPr id="18" name="Rectángulo 17"/>
          <p:cNvSpPr/>
          <p:nvPr/>
        </p:nvSpPr>
        <p:spPr>
          <a:xfrm>
            <a:off x="4773038" y="1563193"/>
            <a:ext cx="4033848" cy="307777"/>
          </a:xfrm>
          <a:prstGeom prst="rect">
            <a:avLst/>
          </a:prstGeom>
        </p:spPr>
        <p:txBody>
          <a:bodyPr wrap="square">
            <a:spAutoFit/>
          </a:bodyPr>
          <a:lstStyle/>
          <a:p>
            <a:pPr algn="just"/>
            <a:r>
              <a:rPr lang="es-PA" sz="1400" u="sng" dirty="0">
                <a:latin typeface="Times New Roman" panose="02020603050405020304" pitchFamily="18" charset="0"/>
                <a:cs typeface="Times New Roman" panose="02020603050405020304" pitchFamily="18" charset="0"/>
              </a:rPr>
              <a:t>Velocidad relativa</a:t>
            </a:r>
            <a:endParaRPr lang="es-PA" sz="1400" dirty="0">
              <a:latin typeface="Times New Roman" panose="02020603050405020304" pitchFamily="18" charset="0"/>
              <a:cs typeface="Times New Roman" panose="02020603050405020304" pitchFamily="18" charset="0"/>
            </a:endParaRPr>
          </a:p>
        </p:txBody>
      </p:sp>
      <p:sp>
        <p:nvSpPr>
          <p:cNvPr id="17" name="Rectángulo 16"/>
          <p:cNvSpPr/>
          <p:nvPr/>
        </p:nvSpPr>
        <p:spPr>
          <a:xfrm>
            <a:off x="468986" y="1562250"/>
            <a:ext cx="1157176" cy="311496"/>
          </a:xfrm>
          <a:prstGeom prst="rect">
            <a:avLst/>
          </a:prstGeom>
        </p:spPr>
        <p:txBody>
          <a:bodyPr wrap="none">
            <a:spAutoFit/>
          </a:bodyPr>
          <a:lstStyle/>
          <a:p>
            <a:pPr algn="just">
              <a:lnSpc>
                <a:spcPct val="107000"/>
              </a:lnSpc>
              <a:spcAft>
                <a:spcPts val="800"/>
              </a:spcAft>
            </a:pPr>
            <a:r>
              <a:rPr lang="es-PA" sz="1400" b="1" dirty="0">
                <a:latin typeface="Times New Roman" panose="02020603050405020304" pitchFamily="18" charset="0"/>
                <a:ea typeface="Calibri" panose="020F0502020204030204" pitchFamily="34" charset="0"/>
                <a:cs typeface="Arial" panose="020B0604020202020204" pitchFamily="34" charset="0"/>
              </a:rPr>
              <a:t>2. Velocidad.</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Imagen 22"/>
          <p:cNvPicPr/>
          <p:nvPr/>
        </p:nvPicPr>
        <p:blipFill rotWithShape="1">
          <a:blip r:embed="rId3"/>
          <a:srcRect l="37153" t="33039" r="25694" b="22499"/>
          <a:stretch/>
        </p:blipFill>
        <p:spPr bwMode="auto">
          <a:xfrm>
            <a:off x="1462188" y="1873746"/>
            <a:ext cx="2038350" cy="1371600"/>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59892" y="3278277"/>
            <a:ext cx="4033848"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Recuerde las unidades en las cuales típicamente se presenta la velocidad:</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ángulo 3"/>
              <p:cNvSpPr/>
              <p:nvPr/>
            </p:nvSpPr>
            <p:spPr>
              <a:xfrm>
                <a:off x="1549840" y="3832876"/>
                <a:ext cx="1853952" cy="1130438"/>
              </a:xfrm>
              <a:prstGeom prst="rect">
                <a:avLst/>
              </a:prstGeom>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s-PA" sz="1400" i="1">
                          <a:latin typeface="Cambria Math" panose="02040503050406030204" pitchFamily="18" charset="0"/>
                          <a:ea typeface="Times New Roman" panose="02020603050405020304" pitchFamily="18" charset="0"/>
                          <a:cs typeface="Times New Roman" panose="02020603050405020304" pitchFamily="18" charset="0"/>
                        </a:rPr>
                        <m:t>𝑆𝐼</m:t>
                      </m:r>
                      <m:r>
                        <a:rPr lang="es-PA"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s-PA" sz="1400">
                              <a:effectLst/>
                              <a:latin typeface="Cambria Math" panose="02040503050406030204" pitchFamily="18" charset="0"/>
                              <a:ea typeface="Times New Roman" panose="02020603050405020304" pitchFamily="18" charset="0"/>
                              <a:cs typeface="Times New Roman" panose="02020603050405020304" pitchFamily="18" charset="0"/>
                            </a:rPr>
                            <m:t>m</m:t>
                          </m:r>
                        </m:num>
                        <m:den>
                          <m:r>
                            <m:rPr>
                              <m:sty m:val="p"/>
                            </m:rPr>
                            <a:rPr lang="es-PA" sz="1400">
                              <a:effectLst/>
                              <a:latin typeface="Cambria Math" panose="02040503050406030204" pitchFamily="18" charset="0"/>
                              <a:ea typeface="Times New Roman" panose="02020603050405020304" pitchFamily="18" charset="0"/>
                              <a:cs typeface="Times New Roman" panose="02020603050405020304" pitchFamily="18" charset="0"/>
                            </a:rPr>
                            <m:t>s</m:t>
                          </m:r>
                        </m:den>
                      </m:f>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PA"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𝑆𝑖𝑠𝑡𝑒𝑚𝑎</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𝐼𝑛𝑔𝑙</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é</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𝑠</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s-PA" sz="1400">
                              <a:effectLst/>
                              <a:latin typeface="Cambria Math" panose="02040503050406030204" pitchFamily="18" charset="0"/>
                              <a:ea typeface="Times New Roman" panose="02020603050405020304" pitchFamily="18" charset="0"/>
                              <a:cs typeface="Times New Roman" panose="02020603050405020304" pitchFamily="18" charset="0"/>
                            </a:rPr>
                            <m:t>ft</m:t>
                          </m:r>
                        </m:num>
                        <m:den>
                          <m:r>
                            <m:rPr>
                              <m:sty m:val="p"/>
                            </m:rPr>
                            <a:rPr lang="es-PA" sz="1400">
                              <a:effectLst/>
                              <a:latin typeface="Cambria Math" panose="02040503050406030204" pitchFamily="18" charset="0"/>
                              <a:ea typeface="Times New Roman" panose="02020603050405020304" pitchFamily="18" charset="0"/>
                              <a:cs typeface="Times New Roman" panose="02020603050405020304" pitchFamily="18" charset="0"/>
                            </a:rPr>
                            <m:t>s</m:t>
                          </m:r>
                        </m:den>
                      </m:f>
                    </m:oMath>
                  </m:oMathPara>
                </a14:m>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1549840" y="3832876"/>
                <a:ext cx="1853952" cy="1130438"/>
              </a:xfrm>
              <a:prstGeom prst="rect">
                <a:avLst/>
              </a:prstGeom>
              <a:blipFill rotWithShape="0">
                <a:blip r:embed="rId4"/>
                <a:stretch>
                  <a:fillRect/>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459892" y="4815810"/>
                <a:ext cx="4033848" cy="1244893"/>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En tanto que la velocidad angular </a:t>
                </a:r>
                <a14:m>
                  <m:oMath xmlns:m="http://schemas.openxmlformats.org/officeDocument/2006/math">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𝜔</m:t>
                    </m:r>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suele presentar unidades de grados o radianes por unidad de tiempo. Ocasionalmente también se puede presentar en número de revoluciones por unidad de tiempo.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459892" y="4815810"/>
                <a:ext cx="4033848" cy="1244893"/>
              </a:xfrm>
              <a:prstGeom prst="rect">
                <a:avLst/>
              </a:prstGeom>
              <a:blipFill rotWithShape="0">
                <a:blip r:embed="rId5"/>
                <a:stretch>
                  <a:fillRect l="-453" t="-980" r="-453" b="-2941"/>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1797591" y="6061322"/>
                <a:ext cx="1358449" cy="3077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PA" sz="1400">
                          <a:latin typeface="Cambria Math" panose="02040503050406030204" pitchFamily="18" charset="0"/>
                        </a:rPr>
                        <m:t>1</m:t>
                      </m:r>
                      <m:r>
                        <a:rPr lang="es-PA" sz="1400" i="0">
                          <a:latin typeface="Cambria Math" panose="02040503050406030204" pitchFamily="18" charset="0"/>
                        </a:rPr>
                        <m:t> </m:t>
                      </m:r>
                      <m:r>
                        <m:rPr>
                          <m:sty m:val="p"/>
                        </m:rPr>
                        <a:rPr lang="es-PA" sz="1400" i="0">
                          <a:latin typeface="Cambria Math" panose="02040503050406030204" pitchFamily="18" charset="0"/>
                        </a:rPr>
                        <m:t>rev</m:t>
                      </m:r>
                      <m:r>
                        <a:rPr lang="es-PA" sz="1400" i="0">
                          <a:latin typeface="Cambria Math" panose="02040503050406030204" pitchFamily="18" charset="0"/>
                        </a:rPr>
                        <m:t>=</m:t>
                      </m:r>
                      <m:r>
                        <a:rPr lang="es-PA" sz="1400" i="0">
                          <a:latin typeface="Cambria Math" panose="02040503050406030204" pitchFamily="18" charset="0"/>
                        </a:rPr>
                        <m:t>2</m:t>
                      </m:r>
                      <m:r>
                        <m:rPr>
                          <m:sty m:val="p"/>
                        </m:rPr>
                        <a:rPr lang="es-PA" sz="1400" i="0">
                          <a:latin typeface="Cambria Math" panose="02040503050406030204" pitchFamily="18" charset="0"/>
                        </a:rPr>
                        <m:t>π</m:t>
                      </m:r>
                      <m:r>
                        <a:rPr lang="es-PA" sz="1400" i="0">
                          <a:latin typeface="Cambria Math" panose="02040503050406030204" pitchFamily="18" charset="0"/>
                        </a:rPr>
                        <m:t> </m:t>
                      </m:r>
                      <m:r>
                        <m:rPr>
                          <m:sty m:val="p"/>
                        </m:rPr>
                        <a:rPr lang="es-PA" sz="1400" i="0">
                          <a:latin typeface="Cambria Math" panose="02040503050406030204" pitchFamily="18" charset="0"/>
                        </a:rPr>
                        <m:t>rad</m:t>
                      </m:r>
                    </m:oMath>
                  </m:oMathPara>
                </a14:m>
                <a:endParaRPr lang="es-PA" sz="1400" dirty="0"/>
              </a:p>
            </p:txBody>
          </p:sp>
        </mc:Choice>
        <mc:Fallback>
          <p:sp>
            <p:nvSpPr>
              <p:cNvPr id="6" name="Rectángulo 5"/>
              <p:cNvSpPr>
                <a:spLocks noRot="1" noChangeAspect="1" noMove="1" noResize="1" noEditPoints="1" noAdjustHandles="1" noChangeArrowheads="1" noChangeShapeType="1" noTextEdit="1"/>
              </p:cNvSpPr>
              <p:nvPr/>
            </p:nvSpPr>
            <p:spPr>
              <a:xfrm>
                <a:off x="1797591" y="6061322"/>
                <a:ext cx="1358449" cy="307777"/>
              </a:xfrm>
              <a:prstGeom prst="rect">
                <a:avLst/>
              </a:prstGeom>
              <a:blipFill rotWithShape="0">
                <a:blip r:embed="rId6"/>
                <a:stretch>
                  <a:fillRect/>
                </a:stretch>
              </a:blipFill>
            </p:spPr>
            <p:txBody>
              <a:bodyPr/>
              <a:lstStyle/>
              <a:p>
                <a:r>
                  <a:rPr lang="es-PA">
                    <a:noFill/>
                  </a:rPr>
                  <a:t> </a:t>
                </a:r>
              </a:p>
            </p:txBody>
          </p:sp>
        </mc:Fallback>
      </mc:AlternateContent>
      <p:sp>
        <p:nvSpPr>
          <p:cNvPr id="7" name="Rectángulo 6"/>
          <p:cNvSpPr/>
          <p:nvPr/>
        </p:nvSpPr>
        <p:spPr>
          <a:xfrm>
            <a:off x="4773038" y="1880826"/>
            <a:ext cx="4033848" cy="553357"/>
          </a:xfrm>
          <a:prstGeom prst="rect">
            <a:avLst/>
          </a:prstGeom>
        </p:spPr>
        <p:txBody>
          <a:bodyPr wrap="square">
            <a:spAutoFit/>
          </a:bodyPr>
          <a:lstStyle/>
          <a:p>
            <a:pPr algn="just">
              <a:lnSpc>
                <a:spcPct val="107000"/>
              </a:lnSpc>
              <a:spcAft>
                <a:spcPts val="800"/>
              </a:spcAft>
            </a:pPr>
            <a:r>
              <a:rPr lang="es-PA" sz="1400" i="1" dirty="0">
                <a:latin typeface="Times New Roman" panose="02020603050405020304" pitchFamily="18" charset="0"/>
                <a:ea typeface="Times New Roman" panose="02020603050405020304" pitchFamily="18" charset="0"/>
                <a:cs typeface="Arial" panose="020B0604020202020204" pitchFamily="34" charset="0"/>
              </a:rPr>
              <a:t>El movimiento relativo</a:t>
            </a:r>
            <a:r>
              <a:rPr lang="es-PA" sz="1400" dirty="0">
                <a:latin typeface="Times New Roman" panose="02020603050405020304" pitchFamily="18" charset="0"/>
                <a:ea typeface="Times New Roman" panose="02020603050405020304" pitchFamily="18" charset="0"/>
                <a:cs typeface="Arial" panose="020B0604020202020204" pitchFamily="34" charset="0"/>
              </a:rPr>
              <a:t> es aquel que consiste en la diferencia de movimiento entre dos puntos.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ángulo 9"/>
          <p:cNvSpPr/>
          <p:nvPr/>
        </p:nvSpPr>
        <p:spPr>
          <a:xfrm>
            <a:off x="4773038" y="2444039"/>
            <a:ext cx="4033848" cy="553357"/>
          </a:xfrm>
          <a:prstGeom prst="rect">
            <a:avLst/>
          </a:prstGeom>
        </p:spPr>
        <p:txBody>
          <a:bodyPr wrap="square">
            <a:spAutoFit/>
          </a:bodyPr>
          <a:lstStyle/>
          <a:p>
            <a:pPr algn="just">
              <a:lnSpc>
                <a:spcPct val="107000"/>
              </a:lnSpc>
              <a:spcAft>
                <a:spcPts val="800"/>
              </a:spcAft>
            </a:pPr>
            <a:r>
              <a:rPr lang="es-PA" sz="1400" i="1" dirty="0">
                <a:latin typeface="Times New Roman" panose="02020603050405020304" pitchFamily="18" charset="0"/>
                <a:ea typeface="Times New Roman" panose="02020603050405020304" pitchFamily="18" charset="0"/>
                <a:cs typeface="Arial" panose="020B0604020202020204" pitchFamily="34" charset="0"/>
              </a:rPr>
              <a:t>La velocidad relativa </a:t>
            </a:r>
            <a:r>
              <a:rPr lang="es-PA" sz="1400" dirty="0">
                <a:latin typeface="Times New Roman" panose="02020603050405020304" pitchFamily="18" charset="0"/>
                <a:ea typeface="Times New Roman" panose="02020603050405020304" pitchFamily="18" charset="0"/>
                <a:cs typeface="Arial" panose="020B0604020202020204" pitchFamily="34" charset="0"/>
              </a:rPr>
              <a:t>es aquella asociada a dicho movimiento relativo.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Imagen 23"/>
          <p:cNvPicPr/>
          <p:nvPr/>
        </p:nvPicPr>
        <p:blipFill rotWithShape="1">
          <a:blip r:embed="rId7"/>
          <a:srcRect l="23611" t="21305" r="30209" b="14780"/>
          <a:stretch/>
        </p:blipFill>
        <p:spPr bwMode="auto">
          <a:xfrm>
            <a:off x="5523137" y="2997396"/>
            <a:ext cx="2533650" cy="1971675"/>
          </a:xfrm>
          <a:prstGeom prst="rect">
            <a:avLst/>
          </a:prstGeom>
          <a:ln>
            <a:noFill/>
          </a:ln>
          <a:extLst>
            <a:ext uri="{53640926-AAD7-44D8-BBD7-CCE9431645EC}">
              <a14:shadowObscured xmlns:a14="http://schemas.microsoft.com/office/drawing/2010/main"/>
            </a:ext>
          </a:extLst>
        </p:spPr>
      </p:pic>
      <p:pic>
        <p:nvPicPr>
          <p:cNvPr id="25" name="Imagen 24"/>
          <p:cNvPicPr/>
          <p:nvPr/>
        </p:nvPicPr>
        <p:blipFill rotWithShape="1">
          <a:blip r:embed="rId8"/>
          <a:srcRect l="39236" t="45389" r="24652" b="15706"/>
          <a:stretch/>
        </p:blipFill>
        <p:spPr bwMode="auto">
          <a:xfrm>
            <a:off x="4773038" y="5062635"/>
            <a:ext cx="1981200" cy="1200150"/>
          </a:xfrm>
          <a:prstGeom prst="rect">
            <a:avLst/>
          </a:prstGeom>
          <a:ln>
            <a:noFill/>
          </a:ln>
          <a:extLst>
            <a:ext uri="{53640926-AAD7-44D8-BBD7-CCE9431645EC}">
              <a14:shadowObscured xmlns:a14="http://schemas.microsoft.com/office/drawing/2010/main"/>
            </a:ext>
          </a:extLst>
        </p:spPr>
      </p:pic>
      <p:sp>
        <p:nvSpPr>
          <p:cNvPr id="13" name="Rectángulo 12"/>
          <p:cNvSpPr/>
          <p:nvPr/>
        </p:nvSpPr>
        <p:spPr>
          <a:xfrm>
            <a:off x="6795796" y="5058259"/>
            <a:ext cx="2011090" cy="1705916"/>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En este ejemplo la velocidad relativa del punto B con respecto al punto A, sería aquella velocidad que presenta el punto B visto desde el punto A.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7" name="Rectángulo 26"/>
              <p:cNvSpPr/>
              <p:nvPr/>
            </p:nvSpPr>
            <p:spPr>
              <a:xfrm>
                <a:off x="4955489" y="6260193"/>
                <a:ext cx="1626471" cy="32175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PA" sz="1400" b="1">
                              <a:latin typeface="Cambria Math" panose="02040503050406030204" pitchFamily="18" charset="0"/>
                            </a:rPr>
                          </m:ctrlPr>
                        </m:sSubPr>
                        <m:e>
                          <m:r>
                            <a:rPr lang="es-PA" sz="1400" b="1" i="1">
                              <a:latin typeface="Cambria Math" panose="02040503050406030204" pitchFamily="18" charset="0"/>
                            </a:rPr>
                            <m:t>𝑽</m:t>
                          </m:r>
                        </m:e>
                        <m:sub>
                          <m:f>
                            <m:fPr>
                              <m:type m:val="lin"/>
                              <m:ctrlPr>
                                <a:rPr lang="es-PA" sz="1400" b="1" i="1">
                                  <a:latin typeface="Cambria Math" panose="02040503050406030204" pitchFamily="18" charset="0"/>
                                </a:rPr>
                              </m:ctrlPr>
                            </m:fPr>
                            <m:num>
                              <m:r>
                                <a:rPr lang="es-PA" sz="1400" b="1" i="1">
                                  <a:latin typeface="Cambria Math" panose="02040503050406030204" pitchFamily="18" charset="0"/>
                                </a:rPr>
                                <m:t>𝑩</m:t>
                              </m:r>
                            </m:num>
                            <m:den>
                              <m:r>
                                <a:rPr lang="es-PA" sz="1400" b="1" i="1">
                                  <a:latin typeface="Cambria Math" panose="02040503050406030204" pitchFamily="18" charset="0"/>
                                </a:rPr>
                                <m:t>𝑨</m:t>
                              </m:r>
                            </m:den>
                          </m:f>
                        </m:sub>
                      </m:sSub>
                      <m:r>
                        <a:rPr lang="es-PA" sz="1400" b="0" i="0">
                          <a:latin typeface="Cambria Math" panose="02040503050406030204" pitchFamily="18" charset="0"/>
                        </a:rPr>
                        <m:t>=</m:t>
                      </m:r>
                      <m:sSub>
                        <m:sSubPr>
                          <m:ctrlPr>
                            <a:rPr lang="es-PA" sz="1400" b="0" i="1">
                              <a:latin typeface="Cambria Math" panose="02040503050406030204" pitchFamily="18" charset="0"/>
                            </a:rPr>
                          </m:ctrlPr>
                        </m:sSubPr>
                        <m:e>
                          <m:r>
                            <a:rPr lang="es-PA" sz="1400" b="1" i="1">
                              <a:latin typeface="Cambria Math" panose="02040503050406030204" pitchFamily="18" charset="0"/>
                            </a:rPr>
                            <m:t>𝑽</m:t>
                          </m:r>
                        </m:e>
                        <m:sub>
                          <m:r>
                            <a:rPr lang="es-PA" sz="1400" b="1" i="1">
                              <a:latin typeface="Cambria Math" panose="02040503050406030204" pitchFamily="18" charset="0"/>
                            </a:rPr>
                            <m:t>𝑩</m:t>
                          </m:r>
                        </m:sub>
                      </m:sSub>
                      <m:r>
                        <a:rPr lang="es-PA" sz="1400" b="0" i="0">
                          <a:latin typeface="Cambria Math" panose="02040503050406030204" pitchFamily="18" charset="0"/>
                        </a:rPr>
                        <m:t>−&gt;</m:t>
                      </m:r>
                      <m:sSub>
                        <m:sSubPr>
                          <m:ctrlPr>
                            <a:rPr lang="es-PA" sz="1400" b="0" i="1">
                              <a:latin typeface="Cambria Math" panose="02040503050406030204" pitchFamily="18" charset="0"/>
                            </a:rPr>
                          </m:ctrlPr>
                        </m:sSubPr>
                        <m:e>
                          <m:r>
                            <a:rPr lang="es-PA" sz="1400" b="1" i="1">
                              <a:latin typeface="Cambria Math" panose="02040503050406030204" pitchFamily="18" charset="0"/>
                            </a:rPr>
                            <m:t>𝑽</m:t>
                          </m:r>
                        </m:e>
                        <m:sub>
                          <m:r>
                            <a:rPr lang="es-PA" sz="1400" b="1" i="1">
                              <a:latin typeface="Cambria Math" panose="02040503050406030204" pitchFamily="18" charset="0"/>
                            </a:rPr>
                            <m:t>𝑨</m:t>
                          </m:r>
                        </m:sub>
                      </m:sSub>
                    </m:oMath>
                  </m:oMathPara>
                </a14:m>
                <a:endParaRPr lang="es-PA" sz="1400" dirty="0"/>
              </a:p>
            </p:txBody>
          </p:sp>
        </mc:Choice>
        <mc:Fallback>
          <p:sp>
            <p:nvSpPr>
              <p:cNvPr id="27" name="Rectángulo 26"/>
              <p:cNvSpPr>
                <a:spLocks noRot="1" noChangeAspect="1" noMove="1" noResize="1" noEditPoints="1" noAdjustHandles="1" noChangeArrowheads="1" noChangeShapeType="1" noTextEdit="1"/>
              </p:cNvSpPr>
              <p:nvPr/>
            </p:nvSpPr>
            <p:spPr>
              <a:xfrm>
                <a:off x="4955489" y="6260193"/>
                <a:ext cx="1626471" cy="321755"/>
              </a:xfrm>
              <a:prstGeom prst="rect">
                <a:avLst/>
              </a:prstGeom>
              <a:blipFill rotWithShape="0">
                <a:blip r:embed="rId9"/>
                <a:stretch>
                  <a:fillRect t="-35849" b="-103774"/>
                </a:stretch>
              </a:blipFill>
            </p:spPr>
            <p:txBody>
              <a:bodyPr/>
              <a:lstStyle/>
              <a:p>
                <a:r>
                  <a:rPr lang="es-PA">
                    <a:noFill/>
                  </a:rPr>
                  <a:t> </a:t>
                </a:r>
              </a:p>
            </p:txBody>
          </p:sp>
        </mc:Fallback>
      </mc:AlternateContent>
    </p:spTree>
    <p:extLst>
      <p:ext uri="{BB962C8B-B14F-4D97-AF65-F5344CB8AC3E}">
        <p14:creationId xmlns:p14="http://schemas.microsoft.com/office/powerpoint/2010/main" val="307458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3</a:t>
            </a:fld>
            <a:endParaRPr lang="es-PA"/>
          </a:p>
        </p:txBody>
      </p:sp>
      <p:sp>
        <p:nvSpPr>
          <p:cNvPr id="18" name="Rectángulo 17"/>
          <p:cNvSpPr/>
          <p:nvPr/>
        </p:nvSpPr>
        <p:spPr>
          <a:xfrm>
            <a:off x="4773038" y="1563193"/>
            <a:ext cx="4033848" cy="523220"/>
          </a:xfrm>
          <a:prstGeom prst="rect">
            <a:avLst/>
          </a:prstGeom>
        </p:spPr>
        <p:txBody>
          <a:bodyPr wrap="square">
            <a:spAutoFit/>
          </a:bodyPr>
          <a:lstStyle/>
          <a:p>
            <a:pPr algn="just"/>
            <a:r>
              <a:rPr lang="es-PA" sz="1400" dirty="0">
                <a:latin typeface="Times New Roman" panose="02020603050405020304" pitchFamily="18" charset="0"/>
                <a:cs typeface="Times New Roman" panose="02020603050405020304" pitchFamily="18" charset="0"/>
              </a:rPr>
              <a:t>3. Se determinan las incógnitas gráficamente a partir del polígono resultante. </a:t>
            </a:r>
          </a:p>
        </p:txBody>
      </p:sp>
      <p:sp>
        <p:nvSpPr>
          <p:cNvPr id="17" name="Rectángulo 16"/>
          <p:cNvSpPr/>
          <p:nvPr/>
        </p:nvSpPr>
        <p:spPr>
          <a:xfrm>
            <a:off x="468986" y="1562250"/>
            <a:ext cx="2588914"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3. Análisis gráfico de velocidad.</a:t>
            </a:r>
            <a:endParaRPr lang="es-PA"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8986" y="1869392"/>
            <a:ext cx="2507418" cy="311496"/>
          </a:xfrm>
          <a:prstGeom prst="rect">
            <a:avLst/>
          </a:prstGeom>
        </p:spPr>
        <p:txBody>
          <a:bodyPr wrap="non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velocidades relativas</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ángulo 10"/>
          <p:cNvSpPr/>
          <p:nvPr/>
        </p:nvSpPr>
        <p:spPr>
          <a:xfrm>
            <a:off x="468986" y="2184826"/>
            <a:ext cx="4024754"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Recuerde que aun cuando emplee métodos gráficos solo puede tener dos incógnitas.</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ángulo 11"/>
          <p:cNvSpPr/>
          <p:nvPr/>
        </p:nvSpPr>
        <p:spPr>
          <a:xfrm>
            <a:off x="468986" y="2726392"/>
            <a:ext cx="4024754"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Aquí se puede emplear puntualmente el siguiente procedimiento: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ángulo 13"/>
          <p:cNvSpPr/>
          <p:nvPr/>
        </p:nvSpPr>
        <p:spPr>
          <a:xfrm>
            <a:off x="468986" y="3279749"/>
            <a:ext cx="4024754" cy="156664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1. Se dibujan los vectores de velocidad cuya magnitud y dirección es conocida.</a:t>
            </a:r>
            <a:endParaRPr lang="es-PA" sz="1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2. Se dibujan los vectores de velocidad relativa. Tenga en cuenta que un vector de velocidad relativa es perpendicular a la línea que une los dos puntos involucrados en el movimiento relativo. </a:t>
            </a:r>
            <a:endParaRPr lang="es-PA" sz="1400" dirty="0">
              <a:latin typeface="Calibri" panose="020F0502020204030204" pitchFamily="34" charset="0"/>
              <a:ea typeface="Calibri" panose="020F0502020204030204" pitchFamily="34" charset="0"/>
              <a:cs typeface="Arial" panose="020B0604020202020204" pitchFamily="34" charset="0"/>
            </a:endParaRPr>
          </a:p>
        </p:txBody>
      </p:sp>
      <p:pic>
        <p:nvPicPr>
          <p:cNvPr id="22" name="Imagen 21"/>
          <p:cNvPicPr/>
          <p:nvPr/>
        </p:nvPicPr>
        <p:blipFill rotWithShape="1">
          <a:blip r:embed="rId3"/>
          <a:srcRect l="28003" t="24888" r="8754" b="16373"/>
          <a:stretch/>
        </p:blipFill>
        <p:spPr bwMode="auto">
          <a:xfrm>
            <a:off x="747495" y="4846396"/>
            <a:ext cx="3467735" cy="1810385"/>
          </a:xfrm>
          <a:prstGeom prst="rect">
            <a:avLst/>
          </a:prstGeom>
          <a:ln>
            <a:noFill/>
          </a:ln>
          <a:extLst>
            <a:ext uri="{53640926-AAD7-44D8-BBD7-CCE9431645EC}">
              <a14:shadowObscured xmlns:a14="http://schemas.microsoft.com/office/drawing/2010/main"/>
            </a:ext>
          </a:extLst>
        </p:spPr>
      </p:pic>
      <p:pic>
        <p:nvPicPr>
          <p:cNvPr id="26" name="Imagen 25"/>
          <p:cNvPicPr/>
          <p:nvPr/>
        </p:nvPicPr>
        <p:blipFill rotWithShape="1">
          <a:blip r:embed="rId4"/>
          <a:srcRect l="32081" t="17338" r="22799" b="7692"/>
          <a:stretch/>
        </p:blipFill>
        <p:spPr bwMode="auto">
          <a:xfrm>
            <a:off x="5552664" y="2086413"/>
            <a:ext cx="2474595" cy="2311400"/>
          </a:xfrm>
          <a:prstGeom prst="rect">
            <a:avLst/>
          </a:prstGeom>
          <a:ln>
            <a:noFill/>
          </a:ln>
          <a:extLst>
            <a:ext uri="{53640926-AAD7-44D8-BBD7-CCE9431645EC}">
              <a14:shadowObscured xmlns:a14="http://schemas.microsoft.com/office/drawing/2010/main"/>
            </a:ext>
          </a:extLst>
        </p:spPr>
      </p:pic>
      <p:pic>
        <p:nvPicPr>
          <p:cNvPr id="28" name="Imagen 27"/>
          <p:cNvPicPr/>
          <p:nvPr/>
        </p:nvPicPr>
        <p:blipFill rotWithShape="1">
          <a:blip r:embed="rId5"/>
          <a:srcRect l="35699" t="19575" r="33007" b="9395"/>
          <a:stretch/>
        </p:blipFill>
        <p:spPr bwMode="auto">
          <a:xfrm>
            <a:off x="5931758" y="4466666"/>
            <a:ext cx="1716405" cy="2190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2942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4</a:t>
            </a:fld>
            <a:endParaRPr lang="es-PA"/>
          </a:p>
        </p:txBody>
      </p:sp>
      <p:sp>
        <p:nvSpPr>
          <p:cNvPr id="18" name="Rectángulo 17"/>
          <p:cNvSpPr/>
          <p:nvPr/>
        </p:nvSpPr>
        <p:spPr>
          <a:xfrm>
            <a:off x="4773038" y="1563193"/>
            <a:ext cx="4033848" cy="738664"/>
          </a:xfrm>
          <a:prstGeom prst="rect">
            <a:avLst/>
          </a:prstGeom>
        </p:spPr>
        <p:txBody>
          <a:bodyPr wrap="square">
            <a:spAutoFit/>
          </a:bodyPr>
          <a:lstStyle/>
          <a:p>
            <a:pPr algn="just"/>
            <a:r>
              <a:rPr lang="es-PA" sz="1400" dirty="0">
                <a:latin typeface="Times New Roman" panose="02020603050405020304" pitchFamily="18" charset="0"/>
                <a:cs typeface="Times New Roman" panose="02020603050405020304" pitchFamily="18" charset="0"/>
              </a:rPr>
              <a:t>La localización de los centros instantáneos en primera instancia se logra a través de las siguientes reglas: </a:t>
            </a:r>
          </a:p>
        </p:txBody>
      </p:sp>
      <p:sp>
        <p:nvSpPr>
          <p:cNvPr id="17" name="Rectángulo 16"/>
          <p:cNvSpPr/>
          <p:nvPr/>
        </p:nvSpPr>
        <p:spPr>
          <a:xfrm>
            <a:off x="468986" y="1562250"/>
            <a:ext cx="2588914"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3. Análisis gráfico de velocidad.</a:t>
            </a:r>
            <a:endParaRPr lang="es-PA"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8986" y="1869392"/>
            <a:ext cx="3327065" cy="307777"/>
          </a:xfrm>
          <a:prstGeom prst="rect">
            <a:avLst/>
          </a:prstGeom>
        </p:spPr>
        <p:txBody>
          <a:bodyPr wrap="none">
            <a:spAutoFit/>
          </a:bodyPr>
          <a:lstStyle/>
          <a:p>
            <a:pPr algn="just"/>
            <a:r>
              <a:rPr lang="es-PA" sz="1400" u="sng" dirty="0">
                <a:latin typeface="Times New Roman" panose="02020603050405020304" pitchFamily="18" charset="0"/>
                <a:cs typeface="Times New Roman" panose="02020603050405020304" pitchFamily="18" charset="0"/>
              </a:rPr>
              <a:t>Método del centro instantáneo de rotación</a:t>
            </a:r>
            <a:endParaRPr lang="es-PA" sz="14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468986" y="2184826"/>
            <a:ext cx="4024754" cy="954107"/>
          </a:xfrm>
          <a:prstGeom prst="rect">
            <a:avLst/>
          </a:prstGeom>
        </p:spPr>
        <p:txBody>
          <a:bodyPr wrap="square">
            <a:spAutoFit/>
          </a:bodyPr>
          <a:lstStyle/>
          <a:p>
            <a:pPr algn="just"/>
            <a:r>
              <a:rPr lang="es-PA" sz="1400" dirty="0">
                <a:latin typeface="Times New Roman" panose="02020603050405020304" pitchFamily="18" charset="0"/>
                <a:cs typeface="Times New Roman" panose="02020603050405020304" pitchFamily="18" charset="0"/>
              </a:rPr>
              <a:t>El centro instantáneo de rotación es aquel punto en torno al cual un eslabón, con independencia de la complejidad de su movimiento, instantáneamente aparenta estar en rotación pura. </a:t>
            </a:r>
          </a:p>
        </p:txBody>
      </p:sp>
      <p:pic>
        <p:nvPicPr>
          <p:cNvPr id="13" name="Imagen 12"/>
          <p:cNvPicPr/>
          <p:nvPr/>
        </p:nvPicPr>
        <p:blipFill rotWithShape="1">
          <a:blip r:embed="rId3"/>
          <a:srcRect l="31769" t="35235" r="11308" b="14985"/>
          <a:stretch/>
        </p:blipFill>
        <p:spPr bwMode="auto">
          <a:xfrm>
            <a:off x="920532" y="3138933"/>
            <a:ext cx="3121660" cy="1534795"/>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68986" y="4673728"/>
            <a:ext cx="4024754" cy="1014380"/>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Producto de que cada eslabón tiene un centro instantáneo con cada uno de los otros eslabones, un mecanismo en particular tendrá varios centros instantáneos.</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ángulo 3"/>
              <p:cNvSpPr/>
              <p:nvPr/>
            </p:nvSpPr>
            <p:spPr>
              <a:xfrm>
                <a:off x="468986" y="5688108"/>
                <a:ext cx="4024754"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El número total de centros instantáneos se relaciona con el número </a:t>
                </a:r>
                <a14:m>
                  <m:oMath xmlns:m="http://schemas.openxmlformats.org/officeDocument/2006/math">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de eslabones de la siguiente manera:</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468986" y="5688108"/>
                <a:ext cx="4024754" cy="553357"/>
              </a:xfrm>
              <a:prstGeom prst="rect">
                <a:avLst/>
              </a:prstGeom>
              <a:blipFill rotWithShape="0">
                <a:blip r:embed="rId4"/>
                <a:stretch>
                  <a:fillRect l="-455" t="-2198" r="-455" b="-8791"/>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5" name="Rectángulo 4"/>
              <p:cNvSpPr/>
              <p:nvPr/>
            </p:nvSpPr>
            <p:spPr>
              <a:xfrm>
                <a:off x="402258" y="6241465"/>
                <a:ext cx="4158208" cy="509050"/>
              </a:xfrm>
              <a:prstGeom prst="rect">
                <a:avLst/>
              </a:prstGeom>
              <a:ln>
                <a:solidFill>
                  <a:schemeClr val="accent1"/>
                </a:solidFill>
              </a:ln>
            </p:spPr>
            <p:txBody>
              <a:bodyPr wrap="square">
                <a:spAutoFit/>
              </a:bodyPr>
              <a:lstStyle/>
              <a:p>
                <a14:m>
                  <m:oMathPara xmlns:m="http://schemas.openxmlformats.org/officeDocument/2006/math">
                    <m:oMathParaPr>
                      <m:jc m:val="centerGroup"/>
                    </m:oMathParaPr>
                    <m:oMath xmlns:m="http://schemas.openxmlformats.org/officeDocument/2006/math">
                      <m:r>
                        <a:rPr lang="es-PA" sz="1400" i="1">
                          <a:latin typeface="Cambria Math" panose="02040503050406030204" pitchFamily="18" charset="0"/>
                        </a:rPr>
                        <m:t>𝑁</m:t>
                      </m:r>
                      <m:r>
                        <a:rPr lang="es-PA" sz="1400" i="0">
                          <a:latin typeface="Cambria Math" panose="02040503050406030204" pitchFamily="18" charset="0"/>
                        </a:rPr>
                        <m:t>ú</m:t>
                      </m:r>
                      <m:r>
                        <a:rPr lang="es-PA" sz="1400" i="1">
                          <a:latin typeface="Cambria Math" panose="02040503050406030204" pitchFamily="18" charset="0"/>
                        </a:rPr>
                        <m:t>𝑚𝑒𝑟𝑜</m:t>
                      </m:r>
                      <m:r>
                        <a:rPr lang="es-PA" sz="1400" i="0">
                          <a:latin typeface="Cambria Math" panose="02040503050406030204" pitchFamily="18" charset="0"/>
                        </a:rPr>
                        <m:t> </m:t>
                      </m:r>
                      <m:r>
                        <a:rPr lang="es-PA" sz="1400" i="1">
                          <a:latin typeface="Cambria Math" panose="02040503050406030204" pitchFamily="18" charset="0"/>
                        </a:rPr>
                        <m:t>𝑡𝑜𝑡𝑎𝑙</m:t>
                      </m:r>
                      <m:r>
                        <a:rPr lang="es-PA" sz="1400" i="0">
                          <a:latin typeface="Cambria Math" panose="02040503050406030204" pitchFamily="18" charset="0"/>
                        </a:rPr>
                        <m:t> </m:t>
                      </m:r>
                      <m:r>
                        <a:rPr lang="es-PA" sz="1400" i="1">
                          <a:latin typeface="Cambria Math" panose="02040503050406030204" pitchFamily="18" charset="0"/>
                        </a:rPr>
                        <m:t>𝑑𝑒</m:t>
                      </m:r>
                      <m:r>
                        <a:rPr lang="es-PA" sz="1400" i="0">
                          <a:latin typeface="Cambria Math" panose="02040503050406030204" pitchFamily="18" charset="0"/>
                        </a:rPr>
                        <m:t> </m:t>
                      </m:r>
                      <m:r>
                        <a:rPr lang="es-PA" sz="1400" i="1">
                          <a:latin typeface="Cambria Math" panose="02040503050406030204" pitchFamily="18" charset="0"/>
                        </a:rPr>
                        <m:t>𝑐𝑒𝑛𝑡𝑟𝑜𝑠</m:t>
                      </m:r>
                      <m:r>
                        <a:rPr lang="es-PA" sz="1400" i="0">
                          <a:latin typeface="Cambria Math" panose="02040503050406030204" pitchFamily="18" charset="0"/>
                        </a:rPr>
                        <m:t> </m:t>
                      </m:r>
                      <m:r>
                        <a:rPr lang="es-PA" sz="1400" i="1">
                          <a:latin typeface="Cambria Math" panose="02040503050406030204" pitchFamily="18" charset="0"/>
                        </a:rPr>
                        <m:t>𝑖𝑛𝑠𝑡𝑎𝑛𝑡</m:t>
                      </m:r>
                      <m:r>
                        <a:rPr lang="es-PA" sz="1400" i="0">
                          <a:latin typeface="Cambria Math" panose="02040503050406030204" pitchFamily="18" charset="0"/>
                        </a:rPr>
                        <m:t>á</m:t>
                      </m:r>
                      <m:r>
                        <a:rPr lang="es-PA" sz="1400" i="1">
                          <a:latin typeface="Cambria Math" panose="02040503050406030204" pitchFamily="18" charset="0"/>
                        </a:rPr>
                        <m:t>𝑛𝑒𝑜𝑠</m:t>
                      </m:r>
                      <m:r>
                        <a:rPr lang="es-PA" sz="1400" i="0">
                          <a:latin typeface="Cambria Math" panose="02040503050406030204" pitchFamily="18" charset="0"/>
                        </a:rPr>
                        <m:t>=</m:t>
                      </m:r>
                      <m:f>
                        <m:fPr>
                          <m:ctrlPr>
                            <a:rPr lang="es-PA" sz="1400" i="1">
                              <a:latin typeface="Cambria Math" panose="02040503050406030204" pitchFamily="18" charset="0"/>
                            </a:rPr>
                          </m:ctrlPr>
                        </m:fPr>
                        <m:num>
                          <m:r>
                            <a:rPr lang="es-PA" sz="1400" i="1">
                              <a:latin typeface="Cambria Math" panose="02040503050406030204" pitchFamily="18" charset="0"/>
                            </a:rPr>
                            <m:t>𝑛</m:t>
                          </m:r>
                          <m:d>
                            <m:dPr>
                              <m:ctrlPr>
                                <a:rPr lang="es-PA" sz="1400" i="1">
                                  <a:latin typeface="Cambria Math" panose="02040503050406030204" pitchFamily="18" charset="0"/>
                                </a:rPr>
                              </m:ctrlPr>
                            </m:dPr>
                            <m:e>
                              <m:r>
                                <a:rPr lang="es-PA" sz="1400" i="1">
                                  <a:latin typeface="Cambria Math" panose="02040503050406030204" pitchFamily="18" charset="0"/>
                                </a:rPr>
                                <m:t>𝑛</m:t>
                              </m:r>
                              <m:r>
                                <a:rPr lang="es-PA" sz="1400" i="0">
                                  <a:latin typeface="Cambria Math" panose="02040503050406030204" pitchFamily="18" charset="0"/>
                                </a:rPr>
                                <m:t>−</m:t>
                              </m:r>
                              <m:r>
                                <a:rPr lang="es-PA" sz="1400" i="0">
                                  <a:latin typeface="Cambria Math" panose="02040503050406030204" pitchFamily="18" charset="0"/>
                                </a:rPr>
                                <m:t>1</m:t>
                              </m:r>
                            </m:e>
                          </m:d>
                        </m:num>
                        <m:den>
                          <m:r>
                            <a:rPr lang="es-PA" sz="1400" i="0">
                              <a:latin typeface="Cambria Math" panose="02040503050406030204" pitchFamily="18" charset="0"/>
                            </a:rPr>
                            <m:t>2</m:t>
                          </m:r>
                        </m:den>
                      </m:f>
                    </m:oMath>
                  </m:oMathPara>
                </a14:m>
                <a:endParaRPr lang="es-PA" sz="1400" dirty="0"/>
              </a:p>
            </p:txBody>
          </p:sp>
        </mc:Choice>
        <mc:Fallback>
          <p:sp>
            <p:nvSpPr>
              <p:cNvPr id="5" name="Rectángulo 4"/>
              <p:cNvSpPr>
                <a:spLocks noRot="1" noChangeAspect="1" noMove="1" noResize="1" noEditPoints="1" noAdjustHandles="1" noChangeArrowheads="1" noChangeShapeType="1" noTextEdit="1"/>
              </p:cNvSpPr>
              <p:nvPr/>
            </p:nvSpPr>
            <p:spPr>
              <a:xfrm>
                <a:off x="402258" y="6241465"/>
                <a:ext cx="4158208" cy="509050"/>
              </a:xfrm>
              <a:prstGeom prst="rect">
                <a:avLst/>
              </a:prstGeom>
              <a:blipFill rotWithShape="0">
                <a:blip r:embed="rId5"/>
                <a:stretch>
                  <a:fillRect/>
                </a:stretch>
              </a:blipFill>
              <a:ln>
                <a:solidFill>
                  <a:schemeClr val="accent1"/>
                </a:solidFill>
              </a:ln>
            </p:spPr>
            <p:txBody>
              <a:bodyPr/>
              <a:lstStyle/>
              <a:p>
                <a:r>
                  <a:rPr lang="es-PA">
                    <a:noFill/>
                  </a:rPr>
                  <a:t> </a:t>
                </a:r>
              </a:p>
            </p:txBody>
          </p:sp>
        </mc:Fallback>
      </mc:AlternateContent>
      <p:sp>
        <p:nvSpPr>
          <p:cNvPr id="6" name="Rectángulo 5"/>
          <p:cNvSpPr/>
          <p:nvPr/>
        </p:nvSpPr>
        <p:spPr>
          <a:xfrm>
            <a:off x="4773038" y="2301857"/>
            <a:ext cx="4033848" cy="783869"/>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-Cuando dos eslabones están conectados por una junta rotatoria, el centro instantáneo que relaciona a esos dos eslabone está en la junta.</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Imagen 18"/>
          <p:cNvPicPr/>
          <p:nvPr/>
        </p:nvPicPr>
        <p:blipFill rotWithShape="1">
          <a:blip r:embed="rId6"/>
          <a:srcRect l="49704" t="57046" r="33308" b="14701"/>
          <a:stretch/>
        </p:blipFill>
        <p:spPr bwMode="auto">
          <a:xfrm>
            <a:off x="6324187" y="3085726"/>
            <a:ext cx="931545" cy="871220"/>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4773035" y="3956946"/>
            <a:ext cx="4033848" cy="783869"/>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-El centro instantáneo de dos eslabones en contacto rodante sin deslizamiento está localizado en el punto de contacto.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 name="Imagen 19"/>
          <p:cNvPicPr/>
          <p:nvPr/>
        </p:nvPicPr>
        <p:blipFill rotWithShape="1">
          <a:blip r:embed="rId7"/>
          <a:srcRect l="30989" t="34116" r="20878" b="19734"/>
          <a:stretch/>
        </p:blipFill>
        <p:spPr bwMode="auto">
          <a:xfrm>
            <a:off x="5470429" y="4740815"/>
            <a:ext cx="2639060" cy="142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3006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5</a:t>
            </a:fld>
            <a:endParaRPr lang="es-PA"/>
          </a:p>
        </p:txBody>
      </p:sp>
      <p:sp>
        <p:nvSpPr>
          <p:cNvPr id="17" name="Rectángulo 16"/>
          <p:cNvSpPr/>
          <p:nvPr/>
        </p:nvSpPr>
        <p:spPr>
          <a:xfrm>
            <a:off x="468986" y="1562250"/>
            <a:ext cx="2588914"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3. Análisis gráfico de velocidad.</a:t>
            </a:r>
            <a:endParaRPr lang="es-PA"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8986" y="1869392"/>
            <a:ext cx="3327065" cy="307777"/>
          </a:xfrm>
          <a:prstGeom prst="rect">
            <a:avLst/>
          </a:prstGeom>
        </p:spPr>
        <p:txBody>
          <a:bodyPr wrap="none">
            <a:spAutoFit/>
          </a:bodyPr>
          <a:lstStyle/>
          <a:p>
            <a:pPr algn="just"/>
            <a:r>
              <a:rPr lang="es-PA" sz="1400" u="sng" dirty="0">
                <a:latin typeface="Times New Roman" panose="02020603050405020304" pitchFamily="18" charset="0"/>
                <a:cs typeface="Times New Roman" panose="02020603050405020304" pitchFamily="18" charset="0"/>
              </a:rPr>
              <a:t>Método del centro instantáneo de rotación</a:t>
            </a:r>
            <a:endParaRPr lang="es-PA" sz="14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468986" y="2184826"/>
            <a:ext cx="4024754" cy="1600438"/>
          </a:xfrm>
          <a:prstGeom prst="rect">
            <a:avLst/>
          </a:prstGeom>
        </p:spPr>
        <p:txBody>
          <a:bodyPr wrap="square">
            <a:spAutoFit/>
          </a:bodyPr>
          <a:lstStyle/>
          <a:p>
            <a:pPr algn="just"/>
            <a:r>
              <a:rPr lang="es-PA" sz="1400" dirty="0">
                <a:latin typeface="Times New Roman" panose="02020603050405020304" pitchFamily="18" charset="0"/>
                <a:cs typeface="Times New Roman" panose="02020603050405020304" pitchFamily="18" charset="0"/>
              </a:rPr>
              <a:t>-El centro instantáneo de dos eslabones en contacto por medio de una junta de deslizamiento está en el infinito, en una dirección perpendicular a la del deslizamiento. Recuerde que un movimiento deslizante puede ser visualizado como un movimiento rodante en donde el radio desde el punto de pivote es infinitamente largo.</a:t>
            </a:r>
          </a:p>
        </p:txBody>
      </p:sp>
      <p:pic>
        <p:nvPicPr>
          <p:cNvPr id="16" name="Imagen 15"/>
          <p:cNvPicPr/>
          <p:nvPr/>
        </p:nvPicPr>
        <p:blipFill rotWithShape="1">
          <a:blip r:embed="rId3"/>
          <a:srcRect l="35858" t="18457" r="28918" b="33161"/>
          <a:stretch/>
        </p:blipFill>
        <p:spPr bwMode="auto">
          <a:xfrm>
            <a:off x="1515527" y="3792921"/>
            <a:ext cx="1931670" cy="1491615"/>
          </a:xfrm>
          <a:prstGeom prst="rect">
            <a:avLst/>
          </a:prstGeom>
          <a:ln>
            <a:noFill/>
          </a:ln>
          <a:extLst>
            <a:ext uri="{53640926-AAD7-44D8-BBD7-CCE9431645EC}">
              <a14:shadowObscured xmlns:a14="http://schemas.microsoft.com/office/drawing/2010/main"/>
            </a:ext>
          </a:extLst>
        </p:spPr>
      </p:pic>
      <p:sp>
        <p:nvSpPr>
          <p:cNvPr id="10" name="Rectángulo 9"/>
          <p:cNvSpPr/>
          <p:nvPr/>
        </p:nvSpPr>
        <p:spPr>
          <a:xfrm>
            <a:off x="468986" y="5284536"/>
            <a:ext cx="4024754" cy="1014380"/>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-El centro instantáneo de dos eslabones que presentan un movimiento deslizante general debe encontrarse a lo largo de la línea normal a la dirección de contacto deslizante.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1" name="Imagen 20"/>
          <p:cNvPicPr/>
          <p:nvPr/>
        </p:nvPicPr>
        <p:blipFill rotWithShape="1">
          <a:blip r:embed="rId4"/>
          <a:srcRect l="31769" t="27684" r="8461" b="19462"/>
          <a:stretch/>
        </p:blipFill>
        <p:spPr bwMode="auto">
          <a:xfrm>
            <a:off x="5151024" y="1526706"/>
            <a:ext cx="3277870" cy="1629410"/>
          </a:xfrm>
          <a:prstGeom prst="rect">
            <a:avLst/>
          </a:prstGeom>
          <a:ln>
            <a:noFill/>
          </a:ln>
          <a:extLst>
            <a:ext uri="{53640926-AAD7-44D8-BBD7-CCE9431645EC}">
              <a14:shadowObscured xmlns:a14="http://schemas.microsoft.com/office/drawing/2010/main"/>
            </a:ext>
          </a:extLst>
        </p:spPr>
      </p:pic>
      <p:sp>
        <p:nvSpPr>
          <p:cNvPr id="12" name="Rectángulo 11"/>
          <p:cNvSpPr/>
          <p:nvPr/>
        </p:nvSpPr>
        <p:spPr>
          <a:xfrm>
            <a:off x="4773035" y="3156116"/>
            <a:ext cx="4033848" cy="783869"/>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En caso tal de que las reglas anteriores no le hayan permitido encontrar todos los centros instantáneos debe usar el teorema de Kennedy:</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ángulo 13"/>
          <p:cNvSpPr/>
          <p:nvPr/>
        </p:nvSpPr>
        <p:spPr>
          <a:xfrm>
            <a:off x="4773035" y="3939985"/>
            <a:ext cx="4033848" cy="1014380"/>
          </a:xfrm>
          <a:prstGeom prst="rect">
            <a:avLst/>
          </a:prstGeom>
          <a:ln>
            <a:solidFill>
              <a:schemeClr val="accent1"/>
            </a:solidFill>
          </a:ln>
        </p:spPr>
        <p:txBody>
          <a:bodyPr wrap="square">
            <a:spAutoFit/>
          </a:bodyPr>
          <a:lstStyle/>
          <a:p>
            <a:pPr algn="just">
              <a:lnSpc>
                <a:spcPct val="107000"/>
              </a:lnSpc>
              <a:spcAft>
                <a:spcPts val="800"/>
              </a:spcAft>
            </a:pPr>
            <a:r>
              <a:rPr lang="es-PA" sz="1400" i="1" dirty="0">
                <a:latin typeface="Times New Roman" panose="02020603050405020304" pitchFamily="18" charset="0"/>
                <a:ea typeface="Times New Roman" panose="02020603050405020304" pitchFamily="18" charset="0"/>
                <a:cs typeface="Arial" panose="020B0604020202020204" pitchFamily="34" charset="0"/>
              </a:rPr>
              <a:t>“Los tres centros instantáneos correspondientes con tres cuerpos (eslabones) todos se encuentran sobre la misma recta”</a:t>
            </a:r>
            <a:r>
              <a:rPr lang="es-PA" sz="1400" dirty="0">
                <a:latin typeface="Times New Roman" panose="02020603050405020304" pitchFamily="18" charset="0"/>
                <a:ea typeface="Times New Roman" panose="02020603050405020304" pitchFamily="18" charset="0"/>
                <a:cs typeface="Arial" panose="020B0604020202020204" pitchFamily="34" charset="0"/>
              </a:rPr>
              <a:t>. Es decir los centros instantáneos son </a:t>
            </a:r>
            <a:r>
              <a:rPr lang="es-PA" sz="1400" dirty="0" err="1">
                <a:latin typeface="Times New Roman" panose="02020603050405020304" pitchFamily="18" charset="0"/>
                <a:ea typeface="Times New Roman" panose="02020603050405020304" pitchFamily="18" charset="0"/>
                <a:cs typeface="Arial" panose="020B0604020202020204" pitchFamily="34" charset="0"/>
              </a:rPr>
              <a:t>colineales</a:t>
            </a:r>
            <a:r>
              <a:rPr lang="es-PA" sz="1400" dirty="0">
                <a:latin typeface="Times New Roman" panose="02020603050405020304" pitchFamily="18" charset="0"/>
                <a:ea typeface="Times New Roman" panose="02020603050405020304" pitchFamily="18" charset="0"/>
                <a:cs typeface="Arial" panose="020B0604020202020204" pitchFamily="34" charset="0"/>
              </a:rPr>
              <a:t>.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Imagen 21"/>
          <p:cNvPicPr/>
          <p:nvPr/>
        </p:nvPicPr>
        <p:blipFill rotWithShape="1">
          <a:blip r:embed="rId5"/>
          <a:srcRect l="24534" t="40548" r="4530" b="20579"/>
          <a:stretch/>
        </p:blipFill>
        <p:spPr bwMode="auto">
          <a:xfrm>
            <a:off x="4844954" y="5056235"/>
            <a:ext cx="3890010" cy="11982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8333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6</a:t>
            </a:fld>
            <a:endParaRPr lang="es-PA"/>
          </a:p>
        </p:txBody>
      </p:sp>
      <p:sp>
        <p:nvSpPr>
          <p:cNvPr id="17" name="Rectángulo 16"/>
          <p:cNvSpPr/>
          <p:nvPr/>
        </p:nvSpPr>
        <p:spPr>
          <a:xfrm>
            <a:off x="468986" y="1562250"/>
            <a:ext cx="2588914"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3. Análisis gráfico de velocidad.</a:t>
            </a:r>
            <a:endParaRPr lang="es-PA"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8986" y="1869392"/>
            <a:ext cx="3327065" cy="307777"/>
          </a:xfrm>
          <a:prstGeom prst="rect">
            <a:avLst/>
          </a:prstGeom>
        </p:spPr>
        <p:txBody>
          <a:bodyPr wrap="none">
            <a:spAutoFit/>
          </a:bodyPr>
          <a:lstStyle/>
          <a:p>
            <a:pPr algn="just"/>
            <a:r>
              <a:rPr lang="es-PA" sz="1400" u="sng" dirty="0">
                <a:latin typeface="Times New Roman" panose="02020603050405020304" pitchFamily="18" charset="0"/>
                <a:cs typeface="Times New Roman" panose="02020603050405020304" pitchFamily="18" charset="0"/>
              </a:rPr>
              <a:t>Método del centro instantáneo de rotación</a:t>
            </a:r>
            <a:endParaRPr lang="es-PA" sz="14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468986" y="2184826"/>
            <a:ext cx="4024754" cy="738664"/>
          </a:xfrm>
          <a:prstGeom prst="rect">
            <a:avLst/>
          </a:prstGeom>
        </p:spPr>
        <p:txBody>
          <a:bodyPr wrap="square">
            <a:spAutoFit/>
          </a:bodyPr>
          <a:lstStyle/>
          <a:p>
            <a:pPr algn="just"/>
            <a:r>
              <a:rPr lang="es-PA" sz="1400" dirty="0">
                <a:latin typeface="Times New Roman" panose="02020603050405020304" pitchFamily="18" charset="0"/>
                <a:cs typeface="Times New Roman" panose="02020603050405020304" pitchFamily="18" charset="0"/>
              </a:rPr>
              <a:t>Considere el siguiente ejemplo donde se dibuja el diagrama de centros instantáneos y se encuentran dichos centros.</a:t>
            </a:r>
          </a:p>
        </p:txBody>
      </p:sp>
      <p:pic>
        <p:nvPicPr>
          <p:cNvPr id="13" name="Imagen 12"/>
          <p:cNvPicPr/>
          <p:nvPr/>
        </p:nvPicPr>
        <p:blipFill rotWithShape="1">
          <a:blip r:embed="rId3"/>
          <a:srcRect l="52517" t="19575" r="6282" b="11335"/>
          <a:stretch/>
        </p:blipFill>
        <p:spPr bwMode="auto">
          <a:xfrm>
            <a:off x="1351698" y="2874772"/>
            <a:ext cx="2259330" cy="2130425"/>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4"/>
          <a:srcRect l="31768" t="17338" r="28595" b="49367"/>
          <a:stretch/>
        </p:blipFill>
        <p:spPr bwMode="auto">
          <a:xfrm>
            <a:off x="1394878" y="5182063"/>
            <a:ext cx="2172970" cy="1026160"/>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4"/>
          <a:srcRect l="31768" t="58186" r="28595" b="9384"/>
          <a:stretch/>
        </p:blipFill>
        <p:spPr bwMode="auto">
          <a:xfrm>
            <a:off x="5703474" y="1576191"/>
            <a:ext cx="2172970" cy="999490"/>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5"/>
          <a:srcRect l="24688" t="19575" r="7389" b="9377"/>
          <a:stretch/>
        </p:blipFill>
        <p:spPr bwMode="auto">
          <a:xfrm>
            <a:off x="4927186" y="2575681"/>
            <a:ext cx="3725545" cy="2190750"/>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4774321" y="4766431"/>
            <a:ext cx="4033848"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Ahora bien, el análisis gráfico del método de centros instantáneos se basa en tres principios:</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ángulo 3"/>
          <p:cNvSpPr/>
          <p:nvPr/>
        </p:nvSpPr>
        <p:spPr>
          <a:xfrm>
            <a:off x="4774321" y="5319788"/>
            <a:ext cx="4033848" cy="1014380"/>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I. La magnitud del vector velocidad rotacional de un cuerpo rígido es proporcional a su velocidad angular y a la distancia desde el punto pivote hasta un determinado punto de interés en ese cuerpo.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878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7</a:t>
            </a:fld>
            <a:endParaRPr lang="es-PA"/>
          </a:p>
        </p:txBody>
      </p:sp>
      <p:sp>
        <p:nvSpPr>
          <p:cNvPr id="17" name="Rectángulo 16"/>
          <p:cNvSpPr/>
          <p:nvPr/>
        </p:nvSpPr>
        <p:spPr>
          <a:xfrm>
            <a:off x="468986" y="1562250"/>
            <a:ext cx="2588914"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3. Análisis gráfico de velocidad.</a:t>
            </a:r>
            <a:endParaRPr lang="es-PA"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8986" y="1869392"/>
            <a:ext cx="3327065" cy="307777"/>
          </a:xfrm>
          <a:prstGeom prst="rect">
            <a:avLst/>
          </a:prstGeom>
        </p:spPr>
        <p:txBody>
          <a:bodyPr wrap="none">
            <a:spAutoFit/>
          </a:bodyPr>
          <a:lstStyle/>
          <a:p>
            <a:pPr algn="just"/>
            <a:r>
              <a:rPr lang="es-PA" sz="1400" u="sng" dirty="0">
                <a:latin typeface="Times New Roman" panose="02020603050405020304" pitchFamily="18" charset="0"/>
                <a:cs typeface="Times New Roman" panose="02020603050405020304" pitchFamily="18" charset="0"/>
              </a:rPr>
              <a:t>Método del centro instantáneo de rotación</a:t>
            </a:r>
            <a:endParaRPr lang="es-PA" sz="1400" dirty="0">
              <a:latin typeface="Times New Roman" panose="02020603050405020304" pitchFamily="18" charset="0"/>
              <a:cs typeface="Times New Roman" panose="02020603050405020304" pitchFamily="18" charset="0"/>
            </a:endParaRPr>
          </a:p>
        </p:txBody>
      </p:sp>
      <p:sp>
        <p:nvSpPr>
          <p:cNvPr id="11" name="Rectángulo 10"/>
          <p:cNvSpPr/>
          <p:nvPr/>
        </p:nvSpPr>
        <p:spPr>
          <a:xfrm>
            <a:off x="468986" y="2184826"/>
            <a:ext cx="4024754" cy="1384995"/>
          </a:xfrm>
          <a:prstGeom prst="rect">
            <a:avLst/>
          </a:prstGeom>
        </p:spPr>
        <p:txBody>
          <a:bodyPr wrap="square">
            <a:spAutoFit/>
          </a:bodyPr>
          <a:lstStyle/>
          <a:p>
            <a:pPr algn="just"/>
            <a:r>
              <a:rPr lang="es-PA" sz="1400" dirty="0">
                <a:latin typeface="Times New Roman" panose="02020603050405020304" pitchFamily="18" charset="0"/>
                <a:cs typeface="Times New Roman" panose="02020603050405020304" pitchFamily="18" charset="0"/>
              </a:rPr>
              <a:t>II. El centro instantáneo que es común para dos eslabones puede ser considerado se encuentra sobre cualquier de los dos eslabones.</a:t>
            </a:r>
          </a:p>
          <a:p>
            <a:pPr algn="just"/>
            <a:r>
              <a:rPr lang="es-PA" sz="1400" dirty="0">
                <a:latin typeface="Times New Roman" panose="02020603050405020304" pitchFamily="18" charset="0"/>
                <a:cs typeface="Times New Roman" panose="02020603050405020304" pitchFamily="18" charset="0"/>
              </a:rPr>
              <a:t>III. La velocidad absoluta de un punto, que sirve como centro instantáneo de rotación, es siempre la misma.</a:t>
            </a:r>
          </a:p>
        </p:txBody>
      </p:sp>
      <p:sp>
        <p:nvSpPr>
          <p:cNvPr id="5" name="Rectángulo 4"/>
          <p:cNvSpPr/>
          <p:nvPr/>
        </p:nvSpPr>
        <p:spPr>
          <a:xfrm>
            <a:off x="468986" y="3569821"/>
            <a:ext cx="4024754"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El método general en sí consiste en seguir los siguientes pasos:</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ángulo 5"/>
          <p:cNvSpPr/>
          <p:nvPr/>
        </p:nvSpPr>
        <p:spPr>
          <a:xfrm>
            <a:off x="468986" y="4123178"/>
            <a:ext cx="4024754" cy="2372124"/>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-Identificar el eslabón con la velocidad conocida, el eslabón que contiene el punto cuya velocidad es deseada, y el eslabón que constituye el marco de referencia.</a:t>
            </a:r>
            <a:endParaRPr lang="es-PA" sz="1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-Localizar el centro instantáneo correspondiente al eslabón de velocidad conocida y al marco.</a:t>
            </a:r>
            <a:endParaRPr lang="es-PA" sz="1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-Localizar el centro instantáneo correspondiente al eslabón de velocidad conocida y al eslabón de velocidad deseada.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ángulo 6"/>
          <p:cNvSpPr/>
          <p:nvPr/>
        </p:nvSpPr>
        <p:spPr>
          <a:xfrm>
            <a:off x="4774321" y="1562250"/>
            <a:ext cx="4033848" cy="259128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-Determinar la velocidad del centro instantáneo correspondiente al eslabón de velocidad conocida y al eslabón de velocidad deseada. Esto último se hace al escalar la velocidad conocida.</a:t>
            </a:r>
            <a:endParaRPr lang="es-PA" sz="1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-Localizar el centro instantáneo correspondiente al eslabón que contiene el punto cuya velocidad es deseada y al marco de referencia.</a:t>
            </a:r>
            <a:endParaRPr lang="es-PA" sz="1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-Determinar la velocidad deseada. Esto último se hace al escalar la velocidad del centro instantáneo recientemente determinada.</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ángulo 9"/>
          <p:cNvSpPr/>
          <p:nvPr/>
        </p:nvSpPr>
        <p:spPr>
          <a:xfrm>
            <a:off x="4774321" y="4123178"/>
            <a:ext cx="4033848" cy="553357"/>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Para poder escalar las velocidades se deben definir dos líneas.</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ángulo 11"/>
              <p:cNvSpPr/>
              <p:nvPr/>
            </p:nvSpPr>
            <p:spPr>
              <a:xfrm>
                <a:off x="4774321" y="4676535"/>
                <a:ext cx="4033848" cy="783869"/>
              </a:xfrm>
              <a:prstGeom prst="rect">
                <a:avLst/>
              </a:prstGeom>
            </p:spPr>
            <p:txBody>
              <a:bodyPr wrap="square">
                <a:spAutoFit/>
              </a:bodyPr>
              <a:lstStyle/>
              <a:p>
                <a:pPr algn="just">
                  <a:lnSpc>
                    <a:spcPct val="107000"/>
                  </a:lnSpc>
                  <a:spcAft>
                    <a:spcPts val="800"/>
                  </a:spcAft>
                </a:pPr>
                <a:r>
                  <a:rPr lang="es-PA" sz="1400" i="1" dirty="0">
                    <a:latin typeface="Times New Roman" panose="02020603050405020304" pitchFamily="18" charset="0"/>
                    <a:ea typeface="Times New Roman" panose="02020603050405020304" pitchFamily="18" charset="0"/>
                    <a:cs typeface="Arial" panose="020B0604020202020204" pitchFamily="34" charset="0"/>
                  </a:rPr>
                  <a:t>La línea de centros</a:t>
                </a:r>
                <a:r>
                  <a:rPr lang="es-PA" sz="1400"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𝐿𝐶</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es una línea que se dibuja desde el punto pivote del eslabón hasta el punto donde inicia el vector conocido.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2" name="Rectángulo 11"/>
              <p:cNvSpPr>
                <a:spLocks noRot="1" noChangeAspect="1" noMove="1" noResize="1" noEditPoints="1" noAdjustHandles="1" noChangeArrowheads="1" noChangeShapeType="1" noTextEdit="1"/>
              </p:cNvSpPr>
              <p:nvPr/>
            </p:nvSpPr>
            <p:spPr>
              <a:xfrm>
                <a:off x="4774321" y="4676535"/>
                <a:ext cx="4033848" cy="783869"/>
              </a:xfrm>
              <a:prstGeom prst="rect">
                <a:avLst/>
              </a:prstGeom>
              <a:blipFill rotWithShape="0">
                <a:blip r:embed="rId3"/>
                <a:stretch>
                  <a:fillRect l="-453" t="-1550" r="-453" b="-5426"/>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4774321" y="5460404"/>
                <a:ext cx="4033848" cy="783869"/>
              </a:xfrm>
              <a:prstGeom prst="rect">
                <a:avLst/>
              </a:prstGeom>
            </p:spPr>
            <p:txBody>
              <a:bodyPr wrap="square">
                <a:spAutoFit/>
              </a:bodyPr>
              <a:lstStyle/>
              <a:p>
                <a:pPr algn="just">
                  <a:lnSpc>
                    <a:spcPct val="107000"/>
                  </a:lnSpc>
                  <a:spcAft>
                    <a:spcPts val="800"/>
                  </a:spcAft>
                </a:pPr>
                <a:r>
                  <a:rPr lang="es-PA" sz="1400" i="1" dirty="0">
                    <a:latin typeface="Times New Roman" panose="02020603050405020304" pitchFamily="18" charset="0"/>
                    <a:ea typeface="Times New Roman" panose="02020603050405020304" pitchFamily="18" charset="0"/>
                    <a:cs typeface="Arial" panose="020B0604020202020204" pitchFamily="34" charset="0"/>
                  </a:rPr>
                  <a:t>La línea de proporción</a:t>
                </a:r>
                <a:r>
                  <a:rPr lang="es-PA" sz="1400"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𝐿𝑃</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Es una línea que se dibuja desde el punto pivote hasta el punto donde finaliza el vector conocido.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14" name="Rectángulo 13"/>
              <p:cNvSpPr>
                <a:spLocks noRot="1" noChangeAspect="1" noMove="1" noResize="1" noEditPoints="1" noAdjustHandles="1" noChangeArrowheads="1" noChangeShapeType="1" noTextEdit="1"/>
              </p:cNvSpPr>
              <p:nvPr/>
            </p:nvSpPr>
            <p:spPr>
              <a:xfrm>
                <a:off x="4774321" y="5460404"/>
                <a:ext cx="4033848" cy="783869"/>
              </a:xfrm>
              <a:prstGeom prst="rect">
                <a:avLst/>
              </a:prstGeom>
              <a:blipFill rotWithShape="0">
                <a:blip r:embed="rId4"/>
                <a:stretch>
                  <a:fillRect l="-453" t="-1563" r="-453" b="-5469"/>
                </a:stretch>
              </a:blipFill>
            </p:spPr>
            <p:txBody>
              <a:bodyPr/>
              <a:lstStyle/>
              <a:p>
                <a:r>
                  <a:rPr lang="es-PA">
                    <a:noFill/>
                  </a:rPr>
                  <a:t> </a:t>
                </a:r>
              </a:p>
            </p:txBody>
          </p:sp>
        </mc:Fallback>
      </mc:AlternateContent>
    </p:spTree>
    <p:extLst>
      <p:ext uri="{BB962C8B-B14F-4D97-AF65-F5344CB8AC3E}">
        <p14:creationId xmlns:p14="http://schemas.microsoft.com/office/powerpoint/2010/main" val="3288928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8</a:t>
            </a:fld>
            <a:endParaRPr lang="es-PA"/>
          </a:p>
        </p:txBody>
      </p:sp>
      <p:sp>
        <p:nvSpPr>
          <p:cNvPr id="17" name="Rectángulo 16"/>
          <p:cNvSpPr/>
          <p:nvPr/>
        </p:nvSpPr>
        <p:spPr>
          <a:xfrm>
            <a:off x="468986" y="1562250"/>
            <a:ext cx="2588914"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3. Análisis gráfico de velocidad.</a:t>
            </a:r>
            <a:endParaRPr lang="es-PA"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8986" y="1869392"/>
            <a:ext cx="3327065" cy="307777"/>
          </a:xfrm>
          <a:prstGeom prst="rect">
            <a:avLst/>
          </a:prstGeom>
        </p:spPr>
        <p:txBody>
          <a:bodyPr wrap="none">
            <a:spAutoFit/>
          </a:bodyPr>
          <a:lstStyle/>
          <a:p>
            <a:pPr algn="just"/>
            <a:r>
              <a:rPr lang="es-PA" sz="1400" u="sng" dirty="0">
                <a:latin typeface="Times New Roman" panose="02020603050405020304" pitchFamily="18" charset="0"/>
                <a:cs typeface="Times New Roman" panose="02020603050405020304" pitchFamily="18" charset="0"/>
              </a:rPr>
              <a:t>Método del centro instantáneo de rotación</a:t>
            </a:r>
            <a:endParaRPr lang="es-PA" sz="1400" dirty="0">
              <a:latin typeface="Times New Roman" panose="02020603050405020304" pitchFamily="18" charset="0"/>
              <a:cs typeface="Times New Roman" panose="02020603050405020304" pitchFamily="18" charset="0"/>
            </a:endParaRPr>
          </a:p>
        </p:txBody>
      </p:sp>
      <p:sp>
        <p:nvSpPr>
          <p:cNvPr id="6" name="Rectángulo 5"/>
          <p:cNvSpPr/>
          <p:nvPr/>
        </p:nvSpPr>
        <p:spPr>
          <a:xfrm>
            <a:off x="468986" y="3703074"/>
            <a:ext cx="4024754" cy="1169551"/>
          </a:xfrm>
          <a:prstGeom prst="rect">
            <a:avLst/>
          </a:prstGeom>
        </p:spPr>
        <p:txBody>
          <a:bodyPr wrap="square">
            <a:spAutoFit/>
          </a:bodyPr>
          <a:lstStyle/>
          <a:p>
            <a:pPr algn="just"/>
            <a:r>
              <a:rPr lang="es-PA" sz="1400" dirty="0">
                <a:latin typeface="Times New Roman" panose="02020603050405020304" pitchFamily="18" charset="0"/>
                <a:cs typeface="Times New Roman" panose="02020603050405020304" pitchFamily="18" charset="0"/>
              </a:rPr>
              <a:t>Para facilitar la comprensión del método considere el siguiente ejemplo, en donde se conoce la magnitud del vector velocidad rotacional del eslabón 2 en el punto correspondiente a la junta B (punto que también corresponde al centro instantáneo (23)).</a:t>
            </a:r>
          </a:p>
        </p:txBody>
      </p:sp>
      <p:pic>
        <p:nvPicPr>
          <p:cNvPr id="15" name="Imagen 14"/>
          <p:cNvPicPr/>
          <p:nvPr/>
        </p:nvPicPr>
        <p:blipFill rotWithShape="1">
          <a:blip r:embed="rId3"/>
          <a:srcRect l="20291" t="23490" r="44160" b="15534"/>
          <a:stretch/>
        </p:blipFill>
        <p:spPr bwMode="auto">
          <a:xfrm>
            <a:off x="1506638" y="4872625"/>
            <a:ext cx="1949450" cy="1879600"/>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4"/>
          <a:srcRect l="16357" t="24049" r="7671" b="17495"/>
          <a:stretch/>
        </p:blipFill>
        <p:spPr bwMode="auto">
          <a:xfrm>
            <a:off x="717333" y="2177169"/>
            <a:ext cx="3528060" cy="1525905"/>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3"/>
          <a:srcRect l="60865" t="24888" r="7677" b="16342"/>
          <a:stretch/>
        </p:blipFill>
        <p:spPr bwMode="auto">
          <a:xfrm>
            <a:off x="5929232" y="1568071"/>
            <a:ext cx="1724025" cy="1811020"/>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5"/>
          <a:srcRect l="40418" t="22651" r="26231" b="16098"/>
          <a:stretch/>
        </p:blipFill>
        <p:spPr bwMode="auto">
          <a:xfrm>
            <a:off x="5876844" y="3491168"/>
            <a:ext cx="1828800" cy="1888490"/>
          </a:xfrm>
          <a:prstGeom prst="rect">
            <a:avLst/>
          </a:prstGeom>
          <a:ln>
            <a:noFill/>
          </a:ln>
          <a:extLst>
            <a:ext uri="{53640926-AAD7-44D8-BBD7-CCE9431645EC}">
              <a14:shadowObscured xmlns:a14="http://schemas.microsoft.com/office/drawing/2010/main"/>
            </a:ext>
          </a:extLst>
        </p:spPr>
      </p:pic>
      <p:pic>
        <p:nvPicPr>
          <p:cNvPr id="20" name="Imagen 19"/>
          <p:cNvPicPr/>
          <p:nvPr/>
        </p:nvPicPr>
        <p:blipFill rotWithShape="1">
          <a:blip r:embed="rId6"/>
          <a:srcRect l="24710" t="36633" r="21458" b="40434"/>
          <a:stretch/>
        </p:blipFill>
        <p:spPr bwMode="auto">
          <a:xfrm>
            <a:off x="5316139" y="5514944"/>
            <a:ext cx="2950210" cy="706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67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normAutofit fontScale="90000"/>
          </a:bodyPr>
          <a:lstStyle/>
          <a:p>
            <a:r>
              <a:rPr lang="es-PA" b="1" dirty="0">
                <a:latin typeface="Times New Roman" panose="02020603050405020304" pitchFamily="18" charset="0"/>
                <a:cs typeface="Times New Roman" panose="02020603050405020304" pitchFamily="18" charset="0"/>
              </a:rPr>
              <a:t>IV. Análisis de velocidad</a:t>
            </a:r>
            <a:r>
              <a:rPr lang="es-PA" dirty="0"/>
              <a:t/>
            </a:r>
            <a:br>
              <a:rPr lang="es-PA" dirty="0"/>
            </a:br>
            <a:r>
              <a:rPr lang="es-PA" dirty="0"/>
              <a:t/>
            </a:r>
            <a:br>
              <a:rPr lang="es-PA" dirty="0"/>
            </a:br>
            <a:endParaRPr lang="es-PA" dirty="0"/>
          </a:p>
        </p:txBody>
      </p:sp>
      <p:sp>
        <p:nvSpPr>
          <p:cNvPr id="9" name="8 Marcador de número de diapositiva"/>
          <p:cNvSpPr>
            <a:spLocks noGrp="1"/>
          </p:cNvSpPr>
          <p:nvPr>
            <p:ph type="sldNum" sz="quarter" idx="12"/>
          </p:nvPr>
        </p:nvSpPr>
        <p:spPr/>
        <p:txBody>
          <a:bodyPr/>
          <a:lstStyle/>
          <a:p>
            <a:fld id="{76D35811-58D7-496B-93D7-9A349E6C8937}" type="slidenum">
              <a:rPr lang="es-PA" smtClean="0"/>
              <a:t>9</a:t>
            </a:fld>
            <a:endParaRPr lang="es-PA"/>
          </a:p>
        </p:txBody>
      </p:sp>
      <p:sp>
        <p:nvSpPr>
          <p:cNvPr id="17" name="Rectángulo 16"/>
          <p:cNvSpPr/>
          <p:nvPr/>
        </p:nvSpPr>
        <p:spPr>
          <a:xfrm>
            <a:off x="468986" y="1561615"/>
            <a:ext cx="2707536" cy="307777"/>
          </a:xfrm>
          <a:prstGeom prst="rect">
            <a:avLst/>
          </a:prstGeom>
        </p:spPr>
        <p:txBody>
          <a:bodyPr wrap="none">
            <a:spAutoFit/>
          </a:bodyPr>
          <a:lstStyle/>
          <a:p>
            <a:pPr algn="just"/>
            <a:r>
              <a:rPr lang="es-PA" sz="1400" b="1" dirty="0">
                <a:latin typeface="Times New Roman" panose="02020603050405020304" pitchFamily="18" charset="0"/>
                <a:cs typeface="Times New Roman" panose="02020603050405020304" pitchFamily="18" charset="0"/>
              </a:rPr>
              <a:t>4. Análisis analítico de velocidad.</a:t>
            </a:r>
            <a:endParaRPr lang="es-PA" sz="1400" dirty="0">
              <a:latin typeface="Times New Roman" panose="02020603050405020304" pitchFamily="18" charset="0"/>
              <a:cs typeface="Times New Roman" panose="02020603050405020304" pitchFamily="18" charset="0"/>
            </a:endParaRPr>
          </a:p>
        </p:txBody>
      </p:sp>
      <p:sp>
        <p:nvSpPr>
          <p:cNvPr id="8" name="Rectángulo 7"/>
          <p:cNvSpPr/>
          <p:nvPr/>
        </p:nvSpPr>
        <p:spPr>
          <a:xfrm>
            <a:off x="468986" y="1869392"/>
            <a:ext cx="4024753" cy="523220"/>
          </a:xfrm>
          <a:prstGeom prst="rect">
            <a:avLst/>
          </a:prstGeom>
        </p:spPr>
        <p:txBody>
          <a:bodyPr wrap="square">
            <a:spAutoFit/>
          </a:bodyPr>
          <a:lstStyle/>
          <a:p>
            <a:pPr algn="just"/>
            <a:r>
              <a:rPr lang="es-PA" sz="1400" u="sng" dirty="0">
                <a:latin typeface="Times New Roman" panose="02020603050405020304" pitchFamily="18" charset="0"/>
                <a:cs typeface="Times New Roman" panose="02020603050405020304" pitchFamily="18" charset="0"/>
              </a:rPr>
              <a:t>Método de triangulo empleando el concepto de velocidad relativas</a:t>
            </a:r>
            <a:endParaRPr lang="es-PA" sz="1400" dirty="0">
              <a:latin typeface="Times New Roman" panose="02020603050405020304" pitchFamily="18" charset="0"/>
              <a:cs typeface="Times New Roman" panose="02020603050405020304" pitchFamily="18" charset="0"/>
            </a:endParaRPr>
          </a:p>
        </p:txBody>
      </p:sp>
      <p:sp>
        <p:nvSpPr>
          <p:cNvPr id="3" name="Rectángulo 2"/>
          <p:cNvSpPr/>
          <p:nvPr/>
        </p:nvSpPr>
        <p:spPr>
          <a:xfrm>
            <a:off x="468986" y="2392612"/>
            <a:ext cx="4024753" cy="1705916"/>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Al igual que en el análisis de posición, una vez se han dibujado los polígonos correspondientes a los vectores de las velocidades absolutas y relativas se puede emplear el método del triángulo para dar solución al problema, siempre y cuando solo se tengan dos incógnitas. Vea ejemplos 6.9 y 6.10 del libro de texto.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ángulo 3"/>
          <p:cNvSpPr/>
          <p:nvPr/>
        </p:nvSpPr>
        <p:spPr>
          <a:xfrm>
            <a:off x="468986" y="4092324"/>
            <a:ext cx="4024753" cy="553357"/>
          </a:xfrm>
          <a:prstGeom prst="rect">
            <a:avLst/>
          </a:prstGeom>
        </p:spPr>
        <p:txBody>
          <a:bodyPr wrap="squar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triangulo empleando el concepto del centro instantáneo de rotación</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Rectángulo 12"/>
          <p:cNvSpPr/>
          <p:nvPr/>
        </p:nvSpPr>
        <p:spPr>
          <a:xfrm>
            <a:off x="468985" y="4645681"/>
            <a:ext cx="4024753" cy="1475404"/>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Los centros instantáneos pueden ser determinados a través de la construcción de polígonos constituidos de triángulos rectos y oblicuos. El análisis de velocidad respectivo también puede llevarse a cavo empleando el método de triángulos. Para más detalles vea el ejemplo 6.16 de su libro de texto.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ángulo 14"/>
          <p:cNvSpPr/>
          <p:nvPr/>
        </p:nvSpPr>
        <p:spPr>
          <a:xfrm>
            <a:off x="468984" y="6121085"/>
            <a:ext cx="3172663" cy="311496"/>
          </a:xfrm>
          <a:prstGeom prst="rect">
            <a:avLst/>
          </a:prstGeom>
        </p:spPr>
        <p:txBody>
          <a:bodyPr wrap="none">
            <a:spAutoFit/>
          </a:bodyPr>
          <a:lstStyle/>
          <a:p>
            <a:pPr algn="just">
              <a:lnSpc>
                <a:spcPct val="107000"/>
              </a:lnSpc>
              <a:spcAft>
                <a:spcPts val="800"/>
              </a:spcAft>
            </a:pPr>
            <a:r>
              <a:rPr lang="es-PA" sz="1400" u="sng" dirty="0">
                <a:latin typeface="Times New Roman" panose="02020603050405020304" pitchFamily="18" charset="0"/>
                <a:ea typeface="Times New Roman" panose="02020603050405020304" pitchFamily="18" charset="0"/>
                <a:cs typeface="Arial" panose="020B0604020202020204" pitchFamily="34" charset="0"/>
              </a:rPr>
              <a:t>Método de las ecuaciones de laso cerrado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Rectángulo 15"/>
              <p:cNvSpPr/>
              <p:nvPr/>
            </p:nvSpPr>
            <p:spPr>
              <a:xfrm>
                <a:off x="6302136" y="1561615"/>
                <a:ext cx="978217" cy="6805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nary>
                        <m:naryPr>
                          <m:chr m:val="∑"/>
                          <m:limLoc m:val="undOvr"/>
                          <m:ctrlPr>
                            <a:rPr lang="es-PA" sz="1400">
                              <a:latin typeface="Cambria Math" panose="02040503050406030204" pitchFamily="18" charset="0"/>
                            </a:rPr>
                          </m:ctrlPr>
                        </m:naryPr>
                        <m:sub>
                          <m:r>
                            <a:rPr lang="es-PA" sz="1400" i="1">
                              <a:latin typeface="Cambria Math" panose="02040503050406030204" pitchFamily="18" charset="0"/>
                            </a:rPr>
                            <m:t>𝑖</m:t>
                          </m:r>
                          <m:r>
                            <a:rPr lang="es-PA" sz="1400" i="0">
                              <a:latin typeface="Cambria Math" panose="02040503050406030204" pitchFamily="18" charset="0"/>
                            </a:rPr>
                            <m:t>=</m:t>
                          </m:r>
                          <m:r>
                            <a:rPr lang="es-PA" sz="1400" i="0">
                              <a:latin typeface="Cambria Math" panose="02040503050406030204" pitchFamily="18" charset="0"/>
                            </a:rPr>
                            <m:t>1</m:t>
                          </m:r>
                        </m:sub>
                        <m:sup>
                          <m:r>
                            <a:rPr lang="es-PA" sz="1400" i="1">
                              <a:latin typeface="Cambria Math" panose="02040503050406030204" pitchFamily="18" charset="0"/>
                            </a:rPr>
                            <m:t>𝑛</m:t>
                          </m:r>
                        </m:sup>
                        <m:e>
                          <m:sSub>
                            <m:sSubPr>
                              <m:ctrlPr>
                                <a:rPr lang="es-PA" sz="1400" i="1">
                                  <a:latin typeface="Cambria Math" panose="02040503050406030204" pitchFamily="18" charset="0"/>
                                </a:rPr>
                              </m:ctrlPr>
                            </m:sSubPr>
                            <m:e>
                              <m:r>
                                <a:rPr lang="es-PA" sz="1400" b="1" i="1">
                                  <a:latin typeface="Cambria Math" panose="02040503050406030204" pitchFamily="18" charset="0"/>
                                </a:rPr>
                                <m:t>𝒓</m:t>
                              </m:r>
                            </m:e>
                            <m:sub>
                              <m:r>
                                <a:rPr lang="es-PA" sz="1400" b="1" i="1">
                                  <a:latin typeface="Cambria Math" panose="02040503050406030204" pitchFamily="18" charset="0"/>
                                </a:rPr>
                                <m:t>𝒊</m:t>
                              </m:r>
                            </m:sub>
                          </m:sSub>
                        </m:e>
                      </m:nary>
                      <m:r>
                        <a:rPr lang="es-PA" sz="1400" b="0" i="0">
                          <a:latin typeface="Cambria Math" panose="02040503050406030204" pitchFamily="18" charset="0"/>
                        </a:rPr>
                        <m:t>=</m:t>
                      </m:r>
                      <m:r>
                        <a:rPr lang="es-PA" sz="1400" b="0" i="0">
                          <a:latin typeface="Cambria Math" panose="02040503050406030204" pitchFamily="18" charset="0"/>
                        </a:rPr>
                        <m:t>0</m:t>
                      </m:r>
                    </m:oMath>
                  </m:oMathPara>
                </a14:m>
                <a:endParaRPr lang="es-PA" sz="1400" dirty="0"/>
              </a:p>
            </p:txBody>
          </p:sp>
        </mc:Choice>
        <mc:Fallback>
          <p:sp>
            <p:nvSpPr>
              <p:cNvPr id="16" name="Rectángulo 15"/>
              <p:cNvSpPr>
                <a:spLocks noRot="1" noChangeAspect="1" noMove="1" noResize="1" noEditPoints="1" noAdjustHandles="1" noChangeArrowheads="1" noChangeShapeType="1" noTextEdit="1"/>
              </p:cNvSpPr>
              <p:nvPr/>
            </p:nvSpPr>
            <p:spPr>
              <a:xfrm>
                <a:off x="6302136" y="1561615"/>
                <a:ext cx="978217" cy="680507"/>
              </a:xfrm>
              <a:prstGeom prst="rect">
                <a:avLst/>
              </a:prstGeom>
              <a:blipFill rotWithShape="0">
                <a:blip r:embed="rId3"/>
                <a:stretch>
                  <a:fillRect/>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18" name="Rectángulo 17"/>
              <p:cNvSpPr/>
              <p:nvPr/>
            </p:nvSpPr>
            <p:spPr>
              <a:xfrm>
                <a:off x="5761186" y="2354199"/>
                <a:ext cx="2060116" cy="6805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s-PA" sz="1400">
                              <a:latin typeface="Cambria Math" panose="02040503050406030204" pitchFamily="18" charset="0"/>
                            </a:rPr>
                          </m:ctrlPr>
                        </m:fPr>
                        <m:num>
                          <m:r>
                            <a:rPr lang="es-PA" sz="1400" i="1">
                              <a:latin typeface="Cambria Math" panose="02040503050406030204" pitchFamily="18" charset="0"/>
                            </a:rPr>
                            <m:t>𝑑</m:t>
                          </m:r>
                        </m:num>
                        <m:den>
                          <m:r>
                            <a:rPr lang="es-PA" sz="1400" i="1">
                              <a:latin typeface="Cambria Math" panose="02040503050406030204" pitchFamily="18" charset="0"/>
                            </a:rPr>
                            <m:t>𝑑𝑡</m:t>
                          </m:r>
                        </m:den>
                      </m:f>
                      <m:d>
                        <m:dPr>
                          <m:ctrlPr>
                            <a:rPr lang="es-PA" sz="1400" i="1">
                              <a:latin typeface="Cambria Math" panose="02040503050406030204" pitchFamily="18" charset="0"/>
                            </a:rPr>
                          </m:ctrlPr>
                        </m:dPr>
                        <m:e>
                          <m:nary>
                            <m:naryPr>
                              <m:chr m:val="∑"/>
                              <m:limLoc m:val="undOvr"/>
                              <m:ctrlPr>
                                <a:rPr lang="es-PA" sz="1400" i="1">
                                  <a:latin typeface="Cambria Math" panose="02040503050406030204" pitchFamily="18" charset="0"/>
                                </a:rPr>
                              </m:ctrlPr>
                            </m:naryPr>
                            <m:sub>
                              <m:r>
                                <a:rPr lang="es-PA" sz="1400" i="1">
                                  <a:latin typeface="Cambria Math" panose="02040503050406030204" pitchFamily="18" charset="0"/>
                                </a:rPr>
                                <m:t>𝑖</m:t>
                              </m:r>
                              <m:r>
                                <a:rPr lang="es-PA" sz="1400" i="0">
                                  <a:latin typeface="Cambria Math" panose="02040503050406030204" pitchFamily="18" charset="0"/>
                                </a:rPr>
                                <m:t>=</m:t>
                              </m:r>
                              <m:r>
                                <a:rPr lang="es-PA" sz="1400" i="0">
                                  <a:latin typeface="Cambria Math" panose="02040503050406030204" pitchFamily="18" charset="0"/>
                                </a:rPr>
                                <m:t>1</m:t>
                              </m:r>
                            </m:sub>
                            <m:sup>
                              <m:r>
                                <a:rPr lang="es-PA" sz="1400" i="1">
                                  <a:latin typeface="Cambria Math" panose="02040503050406030204" pitchFamily="18" charset="0"/>
                                </a:rPr>
                                <m:t>𝑛</m:t>
                              </m:r>
                            </m:sup>
                            <m:e>
                              <m:sSub>
                                <m:sSubPr>
                                  <m:ctrlPr>
                                    <a:rPr lang="es-PA" sz="1400" i="1">
                                      <a:latin typeface="Cambria Math" panose="02040503050406030204" pitchFamily="18" charset="0"/>
                                    </a:rPr>
                                  </m:ctrlPr>
                                </m:sSubPr>
                                <m:e>
                                  <m:r>
                                    <a:rPr lang="es-PA" sz="1400" b="1" i="1">
                                      <a:latin typeface="Cambria Math" panose="02040503050406030204" pitchFamily="18" charset="0"/>
                                    </a:rPr>
                                    <m:t>𝒓</m:t>
                                  </m:r>
                                </m:e>
                                <m:sub>
                                  <m:r>
                                    <a:rPr lang="es-PA" sz="1400" b="1" i="1">
                                      <a:latin typeface="Cambria Math" panose="02040503050406030204" pitchFamily="18" charset="0"/>
                                    </a:rPr>
                                    <m:t>𝒊</m:t>
                                  </m:r>
                                </m:sub>
                              </m:sSub>
                            </m:e>
                          </m:nary>
                        </m:e>
                      </m:d>
                      <m:r>
                        <a:rPr lang="es-PA" sz="1400" b="0" i="0">
                          <a:latin typeface="Cambria Math" panose="02040503050406030204" pitchFamily="18" charset="0"/>
                        </a:rPr>
                        <m:t>=</m:t>
                      </m:r>
                      <m:nary>
                        <m:naryPr>
                          <m:chr m:val="∑"/>
                          <m:limLoc m:val="undOvr"/>
                          <m:ctrlPr>
                            <a:rPr lang="es-PA" sz="1400" b="0" i="1">
                              <a:latin typeface="Cambria Math" panose="02040503050406030204" pitchFamily="18" charset="0"/>
                            </a:rPr>
                          </m:ctrlPr>
                        </m:naryPr>
                        <m:sub>
                          <m:r>
                            <a:rPr lang="es-PA" sz="1400" b="0" i="1">
                              <a:latin typeface="Cambria Math" panose="02040503050406030204" pitchFamily="18" charset="0"/>
                            </a:rPr>
                            <m:t>𝑖</m:t>
                          </m:r>
                          <m:r>
                            <a:rPr lang="es-PA" sz="1400" b="0" i="0">
                              <a:latin typeface="Cambria Math" panose="02040503050406030204" pitchFamily="18" charset="0"/>
                            </a:rPr>
                            <m:t>=</m:t>
                          </m:r>
                          <m:r>
                            <a:rPr lang="es-PA" sz="1400" b="0" i="0">
                              <a:latin typeface="Cambria Math" panose="02040503050406030204" pitchFamily="18" charset="0"/>
                            </a:rPr>
                            <m:t>1</m:t>
                          </m:r>
                        </m:sub>
                        <m:sup>
                          <m:r>
                            <a:rPr lang="es-PA" sz="1400" b="0" i="1">
                              <a:latin typeface="Cambria Math" panose="02040503050406030204" pitchFamily="18" charset="0"/>
                            </a:rPr>
                            <m:t>𝑛</m:t>
                          </m:r>
                        </m:sup>
                        <m:e>
                          <m:acc>
                            <m:accPr>
                              <m:chr m:val="̇"/>
                              <m:ctrlPr>
                                <a:rPr lang="es-PA" sz="1400" b="0" i="1">
                                  <a:latin typeface="Cambria Math" panose="02040503050406030204" pitchFamily="18" charset="0"/>
                                </a:rPr>
                              </m:ctrlPr>
                            </m:accPr>
                            <m:e>
                              <m:sSub>
                                <m:sSubPr>
                                  <m:ctrlPr>
                                    <a:rPr lang="es-PA" sz="1400" b="0" i="1">
                                      <a:latin typeface="Cambria Math" panose="02040503050406030204" pitchFamily="18" charset="0"/>
                                    </a:rPr>
                                  </m:ctrlPr>
                                </m:sSubPr>
                                <m:e>
                                  <m:r>
                                    <a:rPr lang="es-PA" sz="1400" b="1" i="1">
                                      <a:latin typeface="Cambria Math" panose="02040503050406030204" pitchFamily="18" charset="0"/>
                                    </a:rPr>
                                    <m:t>𝒓</m:t>
                                  </m:r>
                                </m:e>
                                <m:sub>
                                  <m:r>
                                    <a:rPr lang="es-PA" sz="1400" b="1" i="1">
                                      <a:latin typeface="Cambria Math" panose="02040503050406030204" pitchFamily="18" charset="0"/>
                                    </a:rPr>
                                    <m:t>𝒊</m:t>
                                  </m:r>
                                </m:sub>
                              </m:sSub>
                            </m:e>
                          </m:acc>
                        </m:e>
                      </m:nary>
                      <m:r>
                        <a:rPr lang="es-PA" sz="1400" b="0" i="0">
                          <a:latin typeface="Cambria Math" panose="02040503050406030204" pitchFamily="18" charset="0"/>
                        </a:rPr>
                        <m:t>=</m:t>
                      </m:r>
                      <m:r>
                        <a:rPr lang="es-PA" sz="1400" b="0" i="0">
                          <a:latin typeface="Cambria Math" panose="02040503050406030204" pitchFamily="18" charset="0"/>
                        </a:rPr>
                        <m:t>0</m:t>
                      </m:r>
                    </m:oMath>
                  </m:oMathPara>
                </a14:m>
                <a:endParaRPr lang="es-PA" sz="1400" dirty="0"/>
              </a:p>
            </p:txBody>
          </p:sp>
        </mc:Choice>
        <mc:Fallback>
          <p:sp>
            <p:nvSpPr>
              <p:cNvPr id="18" name="Rectángulo 17"/>
              <p:cNvSpPr>
                <a:spLocks noRot="1" noChangeAspect="1" noMove="1" noResize="1" noEditPoints="1" noAdjustHandles="1" noChangeArrowheads="1" noChangeShapeType="1" noTextEdit="1"/>
              </p:cNvSpPr>
              <p:nvPr/>
            </p:nvSpPr>
            <p:spPr>
              <a:xfrm>
                <a:off x="5761186" y="2354199"/>
                <a:ext cx="2060116" cy="680507"/>
              </a:xfrm>
              <a:prstGeom prst="rect">
                <a:avLst/>
              </a:prstGeom>
              <a:blipFill rotWithShape="0">
                <a:blip r:embed="rId4"/>
                <a:stretch>
                  <a:fillRect/>
                </a:stretch>
              </a:blipFill>
            </p:spPr>
            <p:txBody>
              <a:bodyPr/>
              <a:lstStyle/>
              <a:p>
                <a:r>
                  <a:rPr lang="es-PA">
                    <a:noFill/>
                  </a:rPr>
                  <a:t> </a:t>
                </a:r>
              </a:p>
            </p:txBody>
          </p:sp>
        </mc:Fallback>
      </mc:AlternateContent>
      <p:sp>
        <p:nvSpPr>
          <p:cNvPr id="19" name="Rectángulo 18"/>
          <p:cNvSpPr/>
          <p:nvPr/>
        </p:nvSpPr>
        <p:spPr>
          <a:xfrm>
            <a:off x="4774321" y="3034706"/>
            <a:ext cx="1071127" cy="311496"/>
          </a:xfrm>
          <a:prstGeom prst="rect">
            <a:avLst/>
          </a:prstGeom>
        </p:spPr>
        <p:txBody>
          <a:bodyPr wrap="non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Por lo tanto:</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Rectángulo 19"/>
              <p:cNvSpPr/>
              <p:nvPr/>
            </p:nvSpPr>
            <p:spPr>
              <a:xfrm>
                <a:off x="5011520" y="3346202"/>
                <a:ext cx="3559448" cy="1002903"/>
              </a:xfrm>
              <a:prstGeom prst="rect">
                <a:avLst/>
              </a:prstGeom>
              <a:ln>
                <a:solidFill>
                  <a:schemeClr val="accent1"/>
                </a:solidFill>
              </a:ln>
            </p:spPr>
            <p:txBody>
              <a:bodyPr wrap="square">
                <a:spAutoFit/>
              </a:bodyPr>
              <a:lstStyle/>
              <a:p>
                <a14:m>
                  <m:oMathPara xmlns:m="http://schemas.openxmlformats.org/officeDocument/2006/math">
                    <m:oMathParaPr>
                      <m:jc m:val="centerGroup"/>
                    </m:oMathParaPr>
                    <m:oMath xmlns:m="http://schemas.openxmlformats.org/officeDocument/2006/math">
                      <m:nary>
                        <m:naryPr>
                          <m:chr m:val="∑"/>
                          <m:limLoc m:val="undOvr"/>
                          <m:ctrlPr>
                            <a:rPr lang="es-PA" sz="1400">
                              <a:latin typeface="Cambria Math" panose="02040503050406030204" pitchFamily="18" charset="0"/>
                            </a:rPr>
                          </m:ctrlPr>
                        </m:naryPr>
                        <m:sub>
                          <m:r>
                            <a:rPr lang="es-PA" sz="1400" i="1">
                              <a:latin typeface="Cambria Math" panose="02040503050406030204" pitchFamily="18" charset="0"/>
                            </a:rPr>
                            <m:t>𝑖</m:t>
                          </m:r>
                          <m:r>
                            <a:rPr lang="es-PA" sz="1400" i="0">
                              <a:latin typeface="Cambria Math" panose="02040503050406030204" pitchFamily="18" charset="0"/>
                            </a:rPr>
                            <m:t>=</m:t>
                          </m:r>
                          <m:r>
                            <a:rPr lang="es-PA" sz="1400" i="0">
                              <a:latin typeface="Cambria Math" panose="02040503050406030204" pitchFamily="18" charset="0"/>
                            </a:rPr>
                            <m:t>1</m:t>
                          </m:r>
                        </m:sub>
                        <m:sup>
                          <m:r>
                            <a:rPr lang="es-PA" sz="1400" i="1">
                              <a:latin typeface="Cambria Math" panose="02040503050406030204" pitchFamily="18" charset="0"/>
                            </a:rPr>
                            <m:t>𝑛</m:t>
                          </m:r>
                        </m:sup>
                        <m:e>
                          <m:d>
                            <m:dPr>
                              <m:ctrlPr>
                                <a:rPr lang="es-PA" sz="1400" i="1">
                                  <a:latin typeface="Cambria Math" panose="02040503050406030204" pitchFamily="18" charset="0"/>
                                </a:rPr>
                              </m:ctrlPr>
                            </m:dPr>
                            <m:e>
                              <m:d>
                                <m:dPr>
                                  <m:begChr m:val="|"/>
                                  <m:endChr m:val="|"/>
                                  <m:ctrlPr>
                                    <a:rPr lang="es-PA" sz="1400" i="1">
                                      <a:latin typeface="Cambria Math" panose="02040503050406030204" pitchFamily="18" charset="0"/>
                                    </a:rPr>
                                  </m:ctrlPr>
                                </m:dPr>
                                <m:e>
                                  <m:d>
                                    <m:dPr>
                                      <m:begChr m:val=""/>
                                      <m:ctrlPr>
                                        <a:rPr lang="es-PA" sz="1400" i="1">
                                          <a:latin typeface="Cambria Math" panose="02040503050406030204" pitchFamily="18" charset="0"/>
                                        </a:rPr>
                                      </m:ctrlPr>
                                    </m:dPr>
                                    <m:e>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e>
                                      </m:acc>
                                      <m:r>
                                        <a:rPr lang="es-PA" sz="1400" i="0">
                                          <a:latin typeface="Cambria Math" panose="02040503050406030204" pitchFamily="18" charset="0"/>
                                        </a:rPr>
                                        <m:t>(</m:t>
                                      </m:r>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i="0">
                                                      <a:latin typeface="Cambria Math" panose="02040503050406030204" pitchFamily="18" charset="0"/>
                                                    </a:rPr>
                                                    <m:t>(</m:t>
                                                  </m:r>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d>
                                                <m:dPr>
                                                  <m:beg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r>
                                                    <a:rPr lang="es-PA" sz="1400" i="0">
                                                      <a:latin typeface="Cambria Math" panose="02040503050406030204" pitchFamily="18" charset="0"/>
                                                    </a:rPr>
                                                    <m:t>(</m:t>
                                                  </m:r>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r>
                                <a:rPr lang="es-PA" sz="1400" i="0">
                                  <a:latin typeface="Cambria Math" panose="02040503050406030204" pitchFamily="18" charset="0"/>
                                </a:rPr>
                                <m:t>+</m:t>
                              </m:r>
                              <m:d>
                                <m:dPr>
                                  <m:begChr m:val="|"/>
                                  <m:endChr m:val="|"/>
                                  <m:ctrlPr>
                                    <a:rPr lang="es-PA" sz="1400" i="1">
                                      <a:latin typeface="Cambria Math" panose="02040503050406030204" pitchFamily="18" charset="0"/>
                                    </a:rPr>
                                  </m:ctrlPr>
                                </m:dPr>
                                <m:e>
                                  <m:sSub>
                                    <m:sSubPr>
                                      <m:ctrlPr>
                                        <a:rPr lang="es-PA" sz="1400" i="1">
                                          <a:latin typeface="Cambria Math" panose="02040503050406030204" pitchFamily="18" charset="0"/>
                                        </a:rPr>
                                      </m:ctrlPr>
                                    </m:sSubPr>
                                    <m:e>
                                      <m:r>
                                        <a:rPr lang="es-PA" sz="1400" i="1">
                                          <a:latin typeface="Cambria Math" panose="02040503050406030204" pitchFamily="18" charset="0"/>
                                        </a:rPr>
                                        <m:t>𝑟</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d>
                              <m:d>
                                <m:dPr>
                                  <m:begChr m:val="["/>
                                  <m:endChr m:val="]"/>
                                  <m:ctrlPr>
                                    <a:rPr lang="es-PA" sz="1400" i="1">
                                      <a:latin typeface="Cambria Math" panose="02040503050406030204" pitchFamily="18" charset="0"/>
                                    </a:rPr>
                                  </m:ctrlPr>
                                </m:dPr>
                                <m:e>
                                  <m:sSup>
                                    <m:sSupPr>
                                      <m:ctrlPr>
                                        <a:rPr lang="es-PA" sz="1400" i="1">
                                          <a:latin typeface="Cambria Math" panose="02040503050406030204" pitchFamily="18" charset="0"/>
                                        </a:rPr>
                                      </m:ctrlPr>
                                    </m:sSupPr>
                                    <m:e>
                                      <m:d>
                                        <m:dPr>
                                          <m:ctrlPr>
                                            <a:rPr lang="es-PA" sz="1400" i="1">
                                              <a:latin typeface="Cambria Math" panose="02040503050406030204" pitchFamily="18" charset="0"/>
                                            </a:rPr>
                                          </m:ctrlPr>
                                        </m:dPr>
                                        <m:e>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sin</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r>
                                            <a:rPr lang="es-PA" sz="1400" i="0">
                                              <a:latin typeface="Cambria Math" panose="02040503050406030204" pitchFamily="18" charset="0"/>
                                            </a:rPr>
                                            <m:t>,</m:t>
                                          </m:r>
                                          <m:func>
                                            <m:funcPr>
                                              <m:ctrlPr>
                                                <a:rPr lang="es-PA" sz="1400" i="1">
                                                  <a:latin typeface="Cambria Math" panose="02040503050406030204" pitchFamily="18" charset="0"/>
                                                </a:rPr>
                                              </m:ctrlPr>
                                            </m:funcPr>
                                            <m:fName>
                                              <m:r>
                                                <m:rPr>
                                                  <m:sty m:val="p"/>
                                                </m:rPr>
                                                <a:rPr lang="es-PA" sz="1400" i="0">
                                                  <a:latin typeface="Cambria Math" panose="02040503050406030204" pitchFamily="18" charset="0"/>
                                                </a:rPr>
                                                <m:t>cos</m:t>
                                              </m:r>
                                            </m:fName>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d>
                                                <m:dPr>
                                                  <m:ctrlPr>
                                                    <a:rPr lang="es-PA" sz="1400" i="1">
                                                      <a:latin typeface="Cambria Math" panose="02040503050406030204" pitchFamily="18" charset="0"/>
                                                    </a:rPr>
                                                  </m:ctrlPr>
                                                </m:dPr>
                                                <m:e>
                                                  <m:r>
                                                    <a:rPr lang="es-PA" sz="1400" i="1">
                                                      <a:latin typeface="Cambria Math" panose="02040503050406030204" pitchFamily="18" charset="0"/>
                                                    </a:rPr>
                                                    <m:t>𝑡</m:t>
                                                  </m:r>
                                                </m:e>
                                              </m:d>
                                            </m:e>
                                          </m:func>
                                        </m:e>
                                      </m:d>
                                    </m:e>
                                    <m:sup>
                                      <m:r>
                                        <a:rPr lang="es-PA" sz="1400" i="1">
                                          <a:latin typeface="Cambria Math" panose="02040503050406030204" pitchFamily="18" charset="0"/>
                                        </a:rPr>
                                        <m:t>𝑇</m:t>
                                      </m:r>
                                    </m:sup>
                                  </m:sSup>
                                </m:e>
                              </m:d>
                              <m:acc>
                                <m:accPr>
                                  <m:chr m:val="̇"/>
                                  <m:ctrlPr>
                                    <a:rPr lang="es-PA" sz="1400" i="1">
                                      <a:latin typeface="Cambria Math" panose="02040503050406030204" pitchFamily="18" charset="0"/>
                                    </a:rPr>
                                  </m:ctrlPr>
                                </m:accPr>
                                <m:e>
                                  <m:sSub>
                                    <m:sSubPr>
                                      <m:ctrlPr>
                                        <a:rPr lang="es-PA" sz="1400" i="1">
                                          <a:latin typeface="Cambria Math" panose="02040503050406030204" pitchFamily="18" charset="0"/>
                                        </a:rPr>
                                      </m:ctrlPr>
                                    </m:sSubPr>
                                    <m:e>
                                      <m:r>
                                        <a:rPr lang="es-PA" sz="1400" i="1">
                                          <a:latin typeface="Cambria Math" panose="02040503050406030204" pitchFamily="18" charset="0"/>
                                        </a:rPr>
                                        <m:t>𝜃</m:t>
                                      </m:r>
                                    </m:e>
                                    <m:sub>
                                      <m:r>
                                        <a:rPr lang="es-PA" sz="1400" i="1">
                                          <a:latin typeface="Cambria Math" panose="02040503050406030204" pitchFamily="18" charset="0"/>
                                        </a:rPr>
                                        <m:t>𝑖</m:t>
                                      </m:r>
                                    </m:sub>
                                  </m:sSub>
                                </m:e>
                              </m:acc>
                              <m:d>
                                <m:dPr>
                                  <m:ctrlPr>
                                    <a:rPr lang="es-PA" sz="1400" i="1">
                                      <a:latin typeface="Cambria Math" panose="02040503050406030204" pitchFamily="18" charset="0"/>
                                    </a:rPr>
                                  </m:ctrlPr>
                                </m:dPr>
                                <m:e>
                                  <m:r>
                                    <a:rPr lang="es-PA" sz="1400" i="1">
                                      <a:latin typeface="Cambria Math" panose="02040503050406030204" pitchFamily="18" charset="0"/>
                                    </a:rPr>
                                    <m:t>𝑡</m:t>
                                  </m:r>
                                </m:e>
                              </m:d>
                            </m:e>
                          </m:d>
                        </m:e>
                      </m:nary>
                      <m:r>
                        <a:rPr lang="es-PA" sz="1400" i="0">
                          <a:latin typeface="Cambria Math" panose="02040503050406030204" pitchFamily="18" charset="0"/>
                        </a:rPr>
                        <m:t>=</m:t>
                      </m:r>
                      <m:r>
                        <a:rPr lang="es-PA" sz="1400" i="0">
                          <a:latin typeface="Cambria Math" panose="02040503050406030204" pitchFamily="18" charset="0"/>
                        </a:rPr>
                        <m:t>0</m:t>
                      </m:r>
                    </m:oMath>
                  </m:oMathPara>
                </a14:m>
                <a:endParaRPr lang="es-PA" sz="1400" dirty="0"/>
              </a:p>
            </p:txBody>
          </p:sp>
        </mc:Choice>
        <mc:Fallback>
          <p:sp>
            <p:nvSpPr>
              <p:cNvPr id="20" name="Rectángulo 19"/>
              <p:cNvSpPr>
                <a:spLocks noRot="1" noChangeAspect="1" noMove="1" noResize="1" noEditPoints="1" noAdjustHandles="1" noChangeArrowheads="1" noChangeShapeType="1" noTextEdit="1"/>
              </p:cNvSpPr>
              <p:nvPr/>
            </p:nvSpPr>
            <p:spPr>
              <a:xfrm>
                <a:off x="5011520" y="3346202"/>
                <a:ext cx="3559448" cy="1002903"/>
              </a:xfrm>
              <a:prstGeom prst="rect">
                <a:avLst/>
              </a:prstGeom>
              <a:blipFill rotWithShape="0">
                <a:blip r:embed="rId5"/>
                <a:stretch>
                  <a:fillRect t="-7229" r="-8874" b="-95783"/>
                </a:stretch>
              </a:blipFill>
              <a:ln>
                <a:solidFill>
                  <a:schemeClr val="accent1"/>
                </a:solidFill>
              </a:ln>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1" name="Rectángulo 20"/>
              <p:cNvSpPr/>
              <p:nvPr/>
            </p:nvSpPr>
            <p:spPr>
              <a:xfrm>
                <a:off x="4774321" y="4348592"/>
                <a:ext cx="3090783" cy="311496"/>
              </a:xfrm>
              <a:prstGeom prst="rect">
                <a:avLst/>
              </a:prstGeom>
            </p:spPr>
            <p:txBody>
              <a:bodyPr wrap="none">
                <a:spAutoFit/>
              </a:bodyPr>
              <a:lstStyle/>
              <a:p>
                <a:pPr algn="just">
                  <a:lnSpc>
                    <a:spcPct val="107000"/>
                  </a:lnSpc>
                  <a:spcAft>
                    <a:spcPts val="800"/>
                  </a:spcAft>
                  <a:tabLst>
                    <a:tab pos="4181475" algn="l"/>
                  </a:tabLst>
                </a:pPr>
                <a:r>
                  <a:rPr lang="es-PA" sz="1400" dirty="0">
                    <a:latin typeface="Times New Roman" panose="02020603050405020304" pitchFamily="18" charset="0"/>
                    <a:ea typeface="Times New Roman" panose="02020603050405020304" pitchFamily="18" charset="0"/>
                    <a:cs typeface="Arial" panose="020B0604020202020204" pitchFamily="34" charset="0"/>
                  </a:rPr>
                  <a:t>Donde </a:t>
                </a:r>
                <a14:m>
                  <m:oMath xmlns:m="http://schemas.openxmlformats.org/officeDocument/2006/math">
                    <m:r>
                      <a:rPr lang="es-PA" sz="14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es el número total de vectores.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1" name="Rectángulo 20"/>
              <p:cNvSpPr>
                <a:spLocks noRot="1" noChangeAspect="1" noMove="1" noResize="1" noEditPoints="1" noAdjustHandles="1" noChangeArrowheads="1" noChangeShapeType="1" noTextEdit="1"/>
              </p:cNvSpPr>
              <p:nvPr/>
            </p:nvSpPr>
            <p:spPr>
              <a:xfrm>
                <a:off x="4774321" y="4348592"/>
                <a:ext cx="3090783" cy="311496"/>
              </a:xfrm>
              <a:prstGeom prst="rect">
                <a:avLst/>
              </a:prstGeom>
              <a:blipFill rotWithShape="0">
                <a:blip r:embed="rId6"/>
                <a:stretch>
                  <a:fillRect l="-592" t="-1961" b="-19608"/>
                </a:stretch>
              </a:blipFill>
            </p:spPr>
            <p:txBody>
              <a:bodyPr/>
              <a:lstStyle/>
              <a:p>
                <a:r>
                  <a:rPr lang="es-PA">
                    <a:noFill/>
                  </a:rPr>
                  <a:t> </a:t>
                </a:r>
              </a:p>
            </p:txBody>
          </p:sp>
        </mc:Fallback>
      </mc:AlternateContent>
      <mc:AlternateContent xmlns:mc="http://schemas.openxmlformats.org/markup-compatibility/2006">
        <mc:Choice xmlns:a14="http://schemas.microsoft.com/office/drawing/2010/main" Requires="a14">
          <p:sp>
            <p:nvSpPr>
              <p:cNvPr id="22" name="Rectángulo 21"/>
              <p:cNvSpPr/>
              <p:nvPr/>
            </p:nvSpPr>
            <p:spPr>
              <a:xfrm>
                <a:off x="4774321" y="4660088"/>
                <a:ext cx="4033848" cy="833370"/>
              </a:xfrm>
              <a:prstGeom prst="rect">
                <a:avLst/>
              </a:prstGeom>
            </p:spPr>
            <p:txBody>
              <a:bodyPr wrap="square">
                <a:spAutoFit/>
              </a:bodyPr>
              <a:lstStyle/>
              <a:p>
                <a:pPr algn="just">
                  <a:lnSpc>
                    <a:spcPct val="107000"/>
                  </a:lnSpc>
                  <a:spcAft>
                    <a:spcPts val="800"/>
                  </a:spcAft>
                </a:pPr>
                <a:r>
                  <a:rPr lang="es-PA" sz="1400" dirty="0">
                    <a:latin typeface="Times New Roman" panose="02020603050405020304" pitchFamily="18" charset="0"/>
                    <a:ea typeface="Times New Roman" panose="02020603050405020304" pitchFamily="18" charset="0"/>
                    <a:cs typeface="Arial" panose="020B0604020202020204" pitchFamily="34" charset="0"/>
                  </a:rPr>
                  <a:t>a) Primer caso: se desconoce la magnitud del vector de velocidad lineal </a:t>
                </a:r>
                <a14:m>
                  <m:oMath xmlns:m="http://schemas.openxmlformats.org/officeDocument/2006/math">
                    <m:d>
                      <m:dPr>
                        <m:begChr m:val="|"/>
                        <m:end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s-PA"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PA" sz="14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PA" sz="1400" i="1">
                                    <a:effectLst/>
                                    <a:latin typeface="Cambria Math" panose="02040503050406030204" pitchFamily="18" charset="0"/>
                                    <a:ea typeface="Calibri" panose="020F0502020204030204" pitchFamily="34" charset="0"/>
                                    <a:cs typeface="Times New Roman" panose="02020603050405020304" pitchFamily="18" charset="0"/>
                                  </a:rPr>
                                  <m:t>𝑗</m:t>
                                </m:r>
                              </m:sub>
                            </m:sSub>
                          </m:e>
                        </m:acc>
                        <m:r>
                          <a:rPr lang="es-PA" sz="1400" i="1">
                            <a:effectLst/>
                            <a:latin typeface="Cambria Math" panose="02040503050406030204" pitchFamily="18" charset="0"/>
                            <a:ea typeface="Calibri" panose="020F0502020204030204" pitchFamily="34" charset="0"/>
                            <a:cs typeface="Times New Roman" panose="02020603050405020304" pitchFamily="18" charset="0"/>
                          </a:rPr>
                          <m:t>(</m:t>
                        </m:r>
                        <m:r>
                          <a:rPr lang="es-PA" sz="1400" i="1">
                            <a:effectLst/>
                            <a:latin typeface="Cambria Math" panose="02040503050406030204" pitchFamily="18" charset="0"/>
                            <a:ea typeface="Calibri" panose="020F0502020204030204" pitchFamily="34" charset="0"/>
                            <a:cs typeface="Times New Roman" panose="02020603050405020304" pitchFamily="18" charset="0"/>
                          </a:rPr>
                          <m:t>𝑡</m:t>
                        </m:r>
                        <m:r>
                          <a:rPr lang="es-PA" sz="1400"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y la velocidad angular </a:t>
                </a:r>
                <a14:m>
                  <m:oMath xmlns:m="http://schemas.openxmlformats.org/officeDocument/2006/math">
                    <m:sSub>
                      <m:sSub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𝜔</m:t>
                        </m:r>
                      </m:e>
                      <m: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d>
                      <m:d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correspondientes al vector posición </a:t>
                </a:r>
                <a14:m>
                  <m:oMath xmlns:m="http://schemas.openxmlformats.org/officeDocument/2006/math">
                    <m:sSub>
                      <m:sSubPr>
                        <m:ctrlPr>
                          <a:rPr lang="es-PA" sz="1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s-PA" sz="1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PA"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PA" sz="1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p:sp>
            <p:nvSpPr>
              <p:cNvPr id="22" name="Rectángulo 21"/>
              <p:cNvSpPr>
                <a:spLocks noRot="1" noChangeAspect="1" noMove="1" noResize="1" noEditPoints="1" noAdjustHandles="1" noChangeArrowheads="1" noChangeShapeType="1" noTextEdit="1"/>
              </p:cNvSpPr>
              <p:nvPr/>
            </p:nvSpPr>
            <p:spPr>
              <a:xfrm>
                <a:off x="4774321" y="4660088"/>
                <a:ext cx="4033848" cy="833370"/>
              </a:xfrm>
              <a:prstGeom prst="rect">
                <a:avLst/>
              </a:prstGeom>
              <a:blipFill rotWithShape="0">
                <a:blip r:embed="rId7"/>
                <a:stretch>
                  <a:fillRect l="-453" t="-730" r="-453" b="-4380"/>
                </a:stretch>
              </a:blipFill>
            </p:spPr>
            <p:txBody>
              <a:bodyPr/>
              <a:lstStyle/>
              <a:p>
                <a:r>
                  <a:rPr lang="es-PA">
                    <a:noFill/>
                  </a:rPr>
                  <a:t> </a:t>
                </a:r>
              </a:p>
            </p:txBody>
          </p:sp>
        </mc:Fallback>
      </mc:AlternateContent>
    </p:spTree>
    <p:extLst>
      <p:ext uri="{BB962C8B-B14F-4D97-AF65-F5344CB8AC3E}">
        <p14:creationId xmlns:p14="http://schemas.microsoft.com/office/powerpoint/2010/main" val="2426123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TotalTime>
  <Words>1868</Words>
  <Application>Microsoft Office PowerPoint</Application>
  <PresentationFormat>Presentación en pantalla (4:3)</PresentationFormat>
  <Paragraphs>217</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Cambria Math</vt:lpstr>
      <vt:lpstr>Times New Roman</vt:lpstr>
      <vt:lpstr>Tema de Office</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lpstr>IV. Análisis de velocidad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Arturo Arosemena</dc:creator>
  <cp:lastModifiedBy>Arturo Antonio Arosemena Pitty</cp:lastModifiedBy>
  <cp:revision>135</cp:revision>
  <cp:lastPrinted>2016-04-05T19:06:55Z</cp:lastPrinted>
  <dcterms:created xsi:type="dcterms:W3CDTF">2014-04-04T14:02:17Z</dcterms:created>
  <dcterms:modified xsi:type="dcterms:W3CDTF">2016-04-05T19:18:14Z</dcterms:modified>
</cp:coreProperties>
</file>