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6" r:id="rId2"/>
    <p:sldMasterId id="2147483651" r:id="rId3"/>
  </p:sldMasterIdLst>
  <p:notesMasterIdLst>
    <p:notesMasterId r:id="rId37"/>
  </p:notesMasterIdLst>
  <p:handoutMasterIdLst>
    <p:handoutMasterId r:id="rId38"/>
  </p:handoutMasterIdLst>
  <p:sldIdLst>
    <p:sldId id="256" r:id="rId4"/>
    <p:sldId id="268" r:id="rId5"/>
    <p:sldId id="29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65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32727"/>
    <a:srgbClr val="1A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74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DEF05-7AB6-48DB-8E6C-6EC90BF1EDD5}" type="datetimeFigureOut">
              <a:rPr lang="es-ES" smtClean="0"/>
              <a:t>29/06/2016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DEB8-8CE0-42BC-8C53-9BB0EB7359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907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4838-590E-4AC2-9665-4AEFD7943261}" type="datetimeFigureOut">
              <a:rPr lang="es-ES" smtClean="0"/>
              <a:t>29/06/2016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217FF-173B-44FA-9631-402A11DE08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05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0683F6-DC05-4484-B08E-73D741821480}" type="slidenum">
              <a:rPr lang="es-ES" altLang="es-PA" sz="1400" smtClean="0"/>
              <a:pPr>
                <a:spcBef>
                  <a:spcPct val="0"/>
                </a:spcBef>
              </a:pPr>
              <a:t>2</a:t>
            </a:fld>
            <a:endParaRPr lang="es-ES" altLang="es-PA" sz="1400" smtClean="0"/>
          </a:p>
        </p:txBody>
      </p:sp>
      <p:sp>
        <p:nvSpPr>
          <p:cNvPr id="71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4173490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98FDA2-A7FA-469F-8137-279F4382BD2D}" type="slidenum">
              <a:rPr lang="es-ES" altLang="es-PA" sz="1400" smtClean="0"/>
              <a:pPr>
                <a:spcBef>
                  <a:spcPct val="0"/>
                </a:spcBef>
              </a:pPr>
              <a:t>11</a:t>
            </a:fld>
            <a:endParaRPr lang="es-ES" altLang="es-PA" sz="1400" smtClean="0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82795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60F9C1-0460-4D82-B165-BBEE2152FFB7}" type="slidenum">
              <a:rPr lang="es-ES" altLang="es-PA" sz="1400" smtClean="0"/>
              <a:pPr>
                <a:spcBef>
                  <a:spcPct val="0"/>
                </a:spcBef>
              </a:pPr>
              <a:t>12</a:t>
            </a:fld>
            <a:endParaRPr lang="es-ES" altLang="es-PA" sz="1400" smtClean="0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4034299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2E4886-5796-4786-9464-14F6ED4DC794}" type="slidenum">
              <a:rPr lang="es-ES" altLang="es-PA" sz="1400" smtClean="0"/>
              <a:pPr>
                <a:spcBef>
                  <a:spcPct val="0"/>
                </a:spcBef>
              </a:pPr>
              <a:t>13</a:t>
            </a:fld>
            <a:endParaRPr lang="es-ES" altLang="es-PA" sz="1400" smtClean="0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2120301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21C144-3BA2-4690-8F0A-96CBA60EC91E}" type="slidenum">
              <a:rPr lang="es-ES" altLang="es-PA" sz="1400" smtClean="0"/>
              <a:pPr>
                <a:spcBef>
                  <a:spcPct val="0"/>
                </a:spcBef>
              </a:pPr>
              <a:t>14</a:t>
            </a:fld>
            <a:endParaRPr lang="es-ES" altLang="es-PA" sz="1400" smtClean="0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567575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E5E227-E858-4BB9-B596-002B77ACC25C}" type="slidenum">
              <a:rPr lang="es-ES" altLang="es-PA" sz="1400" smtClean="0"/>
              <a:pPr>
                <a:spcBef>
                  <a:spcPct val="0"/>
                </a:spcBef>
              </a:pPr>
              <a:t>15</a:t>
            </a:fld>
            <a:endParaRPr lang="es-ES" altLang="es-PA" sz="1400" smtClean="0"/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80143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FACDC9-D7CB-4B11-B10A-66D6E4947D0A}" type="slidenum">
              <a:rPr lang="es-ES" altLang="es-PA" sz="1400" smtClean="0"/>
              <a:pPr>
                <a:spcBef>
                  <a:spcPct val="0"/>
                </a:spcBef>
              </a:pPr>
              <a:t>16</a:t>
            </a:fld>
            <a:endParaRPr lang="es-ES" altLang="es-PA" sz="1400" smtClean="0"/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4077310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8CB581-223A-42BB-B9BD-845E20C48E53}" type="slidenum">
              <a:rPr lang="es-ES" altLang="es-PA" sz="1400" smtClean="0"/>
              <a:pPr>
                <a:spcBef>
                  <a:spcPct val="0"/>
                </a:spcBef>
              </a:pPr>
              <a:t>17</a:t>
            </a:fld>
            <a:endParaRPr lang="es-ES" altLang="es-PA" sz="1400" smtClean="0"/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1965845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42B788-D008-46B6-BBAA-7B718EA94682}" type="slidenum">
              <a:rPr lang="es-ES" altLang="es-PA" sz="1400" smtClean="0"/>
              <a:pPr>
                <a:spcBef>
                  <a:spcPct val="0"/>
                </a:spcBef>
              </a:pPr>
              <a:t>18</a:t>
            </a:fld>
            <a:endParaRPr lang="es-ES" altLang="es-PA" sz="1400" smtClean="0"/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1415263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BCA71D-4FE3-47B1-A5E6-290DE2EF6A79}" type="slidenum">
              <a:rPr lang="es-ES" altLang="es-PA" sz="1400" smtClean="0"/>
              <a:pPr>
                <a:spcBef>
                  <a:spcPct val="0"/>
                </a:spcBef>
              </a:pPr>
              <a:t>19</a:t>
            </a:fld>
            <a:endParaRPr lang="es-ES" altLang="es-PA" sz="1400" smtClean="0"/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4216448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092D19-3556-4D3D-93B2-6157C7521EBD}" type="slidenum">
              <a:rPr lang="es-ES" altLang="es-PA" sz="1400" smtClean="0"/>
              <a:pPr>
                <a:spcBef>
                  <a:spcPct val="0"/>
                </a:spcBef>
              </a:pPr>
              <a:t>20</a:t>
            </a:fld>
            <a:endParaRPr lang="es-ES" altLang="es-PA" sz="1400" smtClean="0"/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106260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0683F6-DC05-4484-B08E-73D741821480}" type="slidenum">
              <a:rPr lang="es-ES" altLang="es-PA" sz="1400" smtClean="0"/>
              <a:pPr>
                <a:spcBef>
                  <a:spcPct val="0"/>
                </a:spcBef>
              </a:pPr>
              <a:t>3</a:t>
            </a:fld>
            <a:endParaRPr lang="es-ES" altLang="es-PA" sz="1400" smtClean="0"/>
          </a:p>
        </p:txBody>
      </p:sp>
      <p:sp>
        <p:nvSpPr>
          <p:cNvPr id="71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1877420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312BB7-FADD-4E2F-9B02-191EA8E6C8AE}" type="slidenum">
              <a:rPr lang="es-ES" altLang="es-PA" sz="1400" smtClean="0"/>
              <a:pPr>
                <a:spcBef>
                  <a:spcPct val="0"/>
                </a:spcBef>
              </a:pPr>
              <a:t>21</a:t>
            </a:fld>
            <a:endParaRPr lang="es-ES" altLang="es-PA" sz="1400" smtClean="0"/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4187303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20F151-D1A7-42B9-8BA1-4E20884D64C4}" type="slidenum">
              <a:rPr lang="es-ES" altLang="es-PA" sz="1400" smtClean="0"/>
              <a:pPr>
                <a:spcBef>
                  <a:spcPct val="0"/>
                </a:spcBef>
              </a:pPr>
              <a:t>22</a:t>
            </a:fld>
            <a:endParaRPr lang="es-ES" altLang="es-PA" sz="1400" smtClean="0"/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1428093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6EA479-FE98-42FE-92CB-C9DF9180ED78}" type="slidenum">
              <a:rPr lang="es-ES" altLang="es-PA" sz="1400" smtClean="0"/>
              <a:pPr>
                <a:spcBef>
                  <a:spcPct val="0"/>
                </a:spcBef>
              </a:pPr>
              <a:t>23</a:t>
            </a:fld>
            <a:endParaRPr lang="es-ES" altLang="es-PA" sz="1400" smtClean="0"/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1248765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EAC025-FF32-4AD1-AD3E-D549E5E9893C}" type="slidenum">
              <a:rPr lang="es-ES" altLang="es-PA" sz="1400" smtClean="0"/>
              <a:pPr>
                <a:spcBef>
                  <a:spcPct val="0"/>
                </a:spcBef>
              </a:pPr>
              <a:t>24</a:t>
            </a:fld>
            <a:endParaRPr lang="es-ES" altLang="es-PA" sz="1400" smtClean="0"/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3537644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0E5384-EC66-4DE7-BB3E-638614836AF2}" type="slidenum">
              <a:rPr lang="es-ES" altLang="es-PA" sz="1400" smtClean="0"/>
              <a:pPr>
                <a:spcBef>
                  <a:spcPct val="0"/>
                </a:spcBef>
              </a:pPr>
              <a:t>25</a:t>
            </a:fld>
            <a:endParaRPr lang="es-ES" altLang="es-PA" sz="1400" smtClean="0"/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883695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00A37-F943-4BFE-8E5A-A6749EFB4D43}" type="slidenum">
              <a:rPr lang="es-ES" altLang="es-PA" sz="1400" smtClean="0"/>
              <a:pPr>
                <a:spcBef>
                  <a:spcPct val="0"/>
                </a:spcBef>
              </a:pPr>
              <a:t>26</a:t>
            </a:fld>
            <a:endParaRPr lang="es-ES" altLang="es-PA" sz="1400" smtClean="0"/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388364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9A599D-1F60-4706-A7ED-9EC53A1B5023}" type="slidenum">
              <a:rPr lang="es-ES" altLang="es-PA" sz="1400" smtClean="0"/>
              <a:pPr>
                <a:spcBef>
                  <a:spcPct val="0"/>
                </a:spcBef>
              </a:pPr>
              <a:t>27</a:t>
            </a:fld>
            <a:endParaRPr lang="es-ES" altLang="es-PA" sz="1400" smtClean="0"/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1687828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015FC2-D4E1-4029-835C-EC2EC86F313D}" type="slidenum">
              <a:rPr lang="es-ES" altLang="es-PA" sz="1400" smtClean="0"/>
              <a:pPr>
                <a:spcBef>
                  <a:spcPct val="0"/>
                </a:spcBef>
              </a:pPr>
              <a:t>28</a:t>
            </a:fld>
            <a:endParaRPr lang="es-ES" altLang="es-PA" sz="1400" smtClean="0"/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2183503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A4AC2F-FF47-4AC9-8E81-A967E52AB54F}" type="slidenum">
              <a:rPr lang="es-ES" altLang="es-PA" sz="1400" smtClean="0"/>
              <a:pPr>
                <a:spcBef>
                  <a:spcPct val="0"/>
                </a:spcBef>
              </a:pPr>
              <a:t>29</a:t>
            </a:fld>
            <a:endParaRPr lang="es-ES" altLang="es-PA" sz="1400" smtClean="0"/>
          </a:p>
        </p:txBody>
      </p:sp>
      <p:sp>
        <p:nvSpPr>
          <p:cNvPr id="604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1553721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E99012-B4A9-424E-9BD3-9843076B153D}" type="slidenum">
              <a:rPr lang="es-ES" altLang="es-PA" sz="1400" smtClean="0"/>
              <a:pPr>
                <a:spcBef>
                  <a:spcPct val="0"/>
                </a:spcBef>
              </a:pPr>
              <a:t>30</a:t>
            </a:fld>
            <a:endParaRPr lang="es-ES" altLang="es-PA" sz="1400" smtClean="0"/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328764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AB66DE-FE6F-4870-9AE2-825F64E1A81E}" type="slidenum">
              <a:rPr lang="es-ES" altLang="es-PA" sz="1400" smtClean="0"/>
              <a:pPr>
                <a:spcBef>
                  <a:spcPct val="0"/>
                </a:spcBef>
              </a:pPr>
              <a:t>4</a:t>
            </a:fld>
            <a:endParaRPr lang="es-ES" altLang="es-PA" sz="1400" smtClean="0"/>
          </a:p>
        </p:txBody>
      </p:sp>
      <p:sp>
        <p:nvSpPr>
          <p:cNvPr id="92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500052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CB4D6D-5D65-4477-AF36-6CB7733FCD45}" type="slidenum">
              <a:rPr lang="es-ES" altLang="es-PA" sz="1400" smtClean="0"/>
              <a:pPr>
                <a:spcBef>
                  <a:spcPct val="0"/>
                </a:spcBef>
              </a:pPr>
              <a:t>31</a:t>
            </a:fld>
            <a:endParaRPr lang="es-ES" altLang="es-PA" sz="1400" smtClean="0"/>
          </a:p>
        </p:txBody>
      </p:sp>
      <p:sp>
        <p:nvSpPr>
          <p:cNvPr id="645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3851939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7143FE-2FAA-44B1-AC2D-FB4C58EF25F6}" type="slidenum">
              <a:rPr lang="es-ES" altLang="es-PA" sz="1400" smtClean="0"/>
              <a:pPr>
                <a:spcBef>
                  <a:spcPct val="0"/>
                </a:spcBef>
              </a:pPr>
              <a:t>32</a:t>
            </a:fld>
            <a:endParaRPr lang="es-ES" altLang="es-PA" sz="1400" smtClean="0"/>
          </a:p>
        </p:txBody>
      </p:sp>
      <p:sp>
        <p:nvSpPr>
          <p:cNvPr id="665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289463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FBB976-8544-4C5C-8F3F-3C8A3EA891CE}" type="slidenum">
              <a:rPr lang="es-ES" altLang="es-PA" sz="1400" smtClean="0"/>
              <a:pPr>
                <a:spcBef>
                  <a:spcPct val="0"/>
                </a:spcBef>
              </a:pPr>
              <a:t>5</a:t>
            </a:fld>
            <a:endParaRPr lang="es-ES" altLang="es-PA" sz="1400" smtClean="0"/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79294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A98C5C-09B7-4ADD-8DC5-50913FAF685F}" type="slidenum">
              <a:rPr lang="es-ES" altLang="es-PA" sz="1400" smtClean="0"/>
              <a:pPr>
                <a:spcBef>
                  <a:spcPct val="0"/>
                </a:spcBef>
              </a:pPr>
              <a:t>6</a:t>
            </a:fld>
            <a:endParaRPr lang="es-ES" altLang="es-PA" sz="1400" smtClean="0"/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93451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A5B1B8-3419-4F20-8B61-6F596132AA79}" type="slidenum">
              <a:rPr lang="es-ES" altLang="es-PA" sz="1400" smtClean="0"/>
              <a:pPr>
                <a:spcBef>
                  <a:spcPct val="0"/>
                </a:spcBef>
              </a:pPr>
              <a:t>7</a:t>
            </a:fld>
            <a:endParaRPr lang="es-ES" altLang="es-PA" sz="1400" smtClean="0"/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27727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7209F6-64C0-49F7-AED9-240E99D2F9C5}" type="slidenum">
              <a:rPr lang="es-ES" altLang="es-PA" sz="1400" smtClean="0"/>
              <a:pPr>
                <a:spcBef>
                  <a:spcPct val="0"/>
                </a:spcBef>
              </a:pPr>
              <a:t>8</a:t>
            </a:fld>
            <a:endParaRPr lang="es-ES" altLang="es-PA" sz="1400" smtClean="0"/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54577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DD10D8-8750-4CE7-8995-CF6F69F43F22}" type="slidenum">
              <a:rPr lang="es-ES" altLang="es-PA" sz="1400" smtClean="0"/>
              <a:pPr>
                <a:spcBef>
                  <a:spcPct val="0"/>
                </a:spcBef>
              </a:pPr>
              <a:t>9</a:t>
            </a:fld>
            <a:endParaRPr lang="es-ES" altLang="es-PA" sz="1400" smtClean="0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217553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D87A70-D5F6-41FD-97FA-B7AF892D8798}" type="slidenum">
              <a:rPr lang="es-ES" altLang="es-PA" sz="1400" smtClean="0"/>
              <a:pPr>
                <a:spcBef>
                  <a:spcPct val="0"/>
                </a:spcBef>
              </a:pPr>
              <a:t>10</a:t>
            </a:fld>
            <a:endParaRPr lang="es-ES" altLang="es-PA" sz="1400" smtClean="0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PA" smtClean="0"/>
          </a:p>
        </p:txBody>
      </p:sp>
    </p:spTree>
    <p:extLst>
      <p:ext uri="{BB962C8B-B14F-4D97-AF65-F5344CB8AC3E}">
        <p14:creationId xmlns:p14="http://schemas.microsoft.com/office/powerpoint/2010/main" val="36539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 userDrawn="1"/>
        </p:nvSpPr>
        <p:spPr>
          <a:xfrm>
            <a:off x="1214414" y="6596414"/>
            <a:ext cx="7000924" cy="26161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D6ECFF">
                    <a:lumMod val="25000"/>
                  </a:srgbClr>
                </a:solidFill>
                <a:effectLst/>
                <a:uLnTx/>
                <a:uFillTx/>
                <a:latin typeface="+mn-lt"/>
              </a:rPr>
              <a:t>www.compdes.org</a:t>
            </a:r>
            <a:endParaRPr kumimoji="0" lang="es-ES" sz="1100" b="1" i="1" u="none" strike="noStrike" kern="0" cap="none" spc="0" normalizeH="0" baseline="0" noProof="0" dirty="0">
              <a:ln>
                <a:noFill/>
              </a:ln>
              <a:solidFill>
                <a:srgbClr val="D6ECFF">
                  <a:lumMod val="25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" y="2636912"/>
            <a:ext cx="9143998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Título de la ponencia</a:t>
            </a:r>
            <a:endParaRPr lang="es-NI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15516" y="4005834"/>
            <a:ext cx="8712968" cy="64730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pPr lvl="0"/>
            <a:r>
              <a:rPr lang="es-ES" dirty="0" smtClean="0"/>
              <a:t>Autor(es) de la ponencia, grado académico</a:t>
            </a:r>
            <a:endParaRPr lang="es-NI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215516" y="4869308"/>
            <a:ext cx="8712000" cy="648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s-ES" dirty="0" smtClean="0"/>
              <a:t>Universidad, País</a:t>
            </a:r>
            <a:endParaRPr lang="es-NI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2" hasCustomPrompt="1"/>
          </p:nvPr>
        </p:nvSpPr>
        <p:spPr>
          <a:xfrm>
            <a:off x="215516" y="5733256"/>
            <a:ext cx="8712000" cy="648000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pPr lvl="0"/>
            <a:r>
              <a:rPr lang="es-ES" dirty="0" smtClean="0"/>
              <a:t>Fecha de la ponencia en formato día / </a:t>
            </a:r>
            <a:r>
              <a:rPr lang="es-ES" dirty="0" err="1" smtClean="0"/>
              <a:t>mes_en_letras</a:t>
            </a:r>
            <a:r>
              <a:rPr lang="es-ES" dirty="0" smtClean="0"/>
              <a:t> / año</a:t>
            </a:r>
            <a:endParaRPr lang="es-NI" dirty="0"/>
          </a:p>
        </p:txBody>
      </p:sp>
      <p:sp>
        <p:nvSpPr>
          <p:cNvPr id="9" name="Rectangle 10"/>
          <p:cNvSpPr/>
          <p:nvPr userDrawn="1"/>
        </p:nvSpPr>
        <p:spPr>
          <a:xfrm>
            <a:off x="-220" y="-91411"/>
            <a:ext cx="9144219" cy="100013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lIns="360000" rIns="360000" anchor="ctr"/>
          <a:lstStyle>
            <a:extLst/>
          </a:lstStyle>
          <a:p>
            <a:pPr marL="3587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10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Mongolian Baiti" pitchFamily="66" charset="0"/>
              </a:rPr>
              <a:t>IX Congreso de Computación </a:t>
            </a:r>
            <a:r>
              <a:rPr kumimoji="0" lang="es-ES" sz="2400" b="1" i="0" u="none" strike="noStrike" kern="0" cap="none" spc="100" normalizeH="0" baseline="0" noProof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Mongolian Baiti" pitchFamily="66" charset="0"/>
              </a:rPr>
              <a:t>para el </a:t>
            </a:r>
            <a:r>
              <a:rPr kumimoji="0" lang="es-ES" sz="2400" b="1" i="0" u="none" strike="noStrike" kern="0" cap="none" spc="10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Mongolian Baiti" pitchFamily="66" charset="0"/>
              </a:rPr>
              <a:t>Desarrollo</a:t>
            </a:r>
          </a:p>
          <a:p>
            <a:pPr marL="3587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10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Mongolian Baiti" pitchFamily="66" charset="0"/>
              </a:rPr>
              <a:t>2016 León, Nicaragua</a:t>
            </a:r>
            <a:endParaRPr kumimoji="0" lang="en-US" sz="2400" b="1" i="0" u="none" strike="noStrike" kern="0" cap="none" spc="10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oper Black" pitchFamily="18" charset="0"/>
              <a:ea typeface="+mn-ea"/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6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 userDrawn="1"/>
        </p:nvSpPr>
        <p:spPr>
          <a:xfrm>
            <a:off x="4143375" y="6566221"/>
            <a:ext cx="857250" cy="295196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2C7A3-0E27-441E-96C0-D47E5A56B316}" type="slidenum"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3DA3E4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3DA3E4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kumimoji="0" lang="es-ES" sz="2400" b="1" i="0" u="none" strike="noStrike" kern="0" cap="none" spc="100" normalizeH="0" baseline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Mongolian Baiti" pitchFamily="66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NI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0"/>
          </p:nvPr>
        </p:nvSpPr>
        <p:spPr>
          <a:xfrm>
            <a:off x="250825" y="1773237"/>
            <a:ext cx="8642350" cy="4032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NI" dirty="0"/>
          </a:p>
        </p:txBody>
      </p:sp>
      <p:sp>
        <p:nvSpPr>
          <p:cNvPr id="3" name="2 CuadroTexto"/>
          <p:cNvSpPr txBox="1"/>
          <p:nvPr userDrawn="1"/>
        </p:nvSpPr>
        <p:spPr>
          <a:xfrm>
            <a:off x="7020272" y="6525345"/>
            <a:ext cx="2736304" cy="307777"/>
          </a:xfrm>
          <a:prstGeom prst="rect">
            <a:avLst/>
          </a:prstGeom>
          <a:noFill/>
        </p:spPr>
        <p:txBody>
          <a:bodyPr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3DA3E4">
                    <a:lumMod val="50000"/>
                  </a:srgbClr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s-NI" dirty="0" smtClean="0"/>
              <a:t>www.compdes.org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23332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24/02/16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62CB-34CB-4E14-8A99-6DA327B110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46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 userDrawn="1"/>
        </p:nvSpPr>
        <p:spPr>
          <a:xfrm>
            <a:off x="0" y="24595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6000" b="1" dirty="0" smtClean="0">
                <a:solidFill>
                  <a:schemeClr val="tx1"/>
                </a:solidFill>
              </a:rPr>
              <a:t>Muchas gracias por su atención</a:t>
            </a:r>
            <a:endParaRPr lang="es-NI" sz="6000" b="1" dirty="0">
              <a:solidFill>
                <a:schemeClr val="tx1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-220" y="-91411"/>
            <a:ext cx="9144219" cy="100013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lIns="360000" rIns="360000" anchor="ctr"/>
          <a:lstStyle>
            <a:extLst/>
          </a:lstStyle>
          <a:p>
            <a:pPr marL="3587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10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Mongolian Baiti" pitchFamily="66" charset="0"/>
              </a:rPr>
              <a:t>IX Congreso de Computación </a:t>
            </a:r>
            <a:r>
              <a:rPr kumimoji="0" lang="es-ES" sz="2400" b="1" i="0" u="none" strike="noStrike" kern="0" cap="none" spc="100" normalizeH="0" baseline="0" noProof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Mongolian Baiti" pitchFamily="66" charset="0"/>
              </a:rPr>
              <a:t>para el </a:t>
            </a:r>
            <a:r>
              <a:rPr kumimoji="0" lang="es-ES" sz="2400" b="1" i="0" u="none" strike="noStrike" kern="0" cap="none" spc="10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Mongolian Baiti" pitchFamily="66" charset="0"/>
              </a:rPr>
              <a:t>Desarrollo</a:t>
            </a:r>
          </a:p>
          <a:p>
            <a:pPr marL="3587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10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Mongolian Baiti" pitchFamily="66" charset="0"/>
              </a:rPr>
              <a:t>2016 León, Nicaragua</a:t>
            </a:r>
            <a:endParaRPr kumimoji="0" lang="en-US" sz="2400" b="1" i="0" u="none" strike="noStrike" kern="0" cap="none" spc="10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oper Black" pitchFamily="18" charset="0"/>
              <a:ea typeface="+mn-ea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0856-171C-4FC9-8104-447BFBB055BA}" type="datetimeFigureOut">
              <a:rPr lang="es-NI" smtClean="0"/>
              <a:t>29/06/2016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CAB99-2FE0-42A5-8538-2046B4D1E0A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3822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N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NI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C842-BDC3-480B-86BE-816BADE33B20}" type="datetimeFigureOut">
              <a:rPr lang="es-NI" smtClean="0"/>
              <a:t>29/06/2016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12D9-65AB-4EB1-9EF7-DEBCFE0321D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4346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es-ES" sz="2400" b="1" i="0" u="none" strike="noStrike" kern="0" cap="none" spc="100" normalizeH="0" baseline="0" dirty="0" smtClean="0">
          <a:ln w="19050">
            <a:solidFill>
              <a:schemeClr val="bg1"/>
            </a:solidFill>
            <a:prstDash val="solid"/>
          </a:ln>
          <a:solidFill>
            <a:schemeClr val="tx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uLnTx/>
          <a:uFillTx/>
          <a:latin typeface="Cooper Black" pitchFamily="18" charset="0"/>
          <a:ea typeface="+mn-ea"/>
          <a:cs typeface="Mongolian Baiti" pitchFamily="66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CC7C-0A8A-4B43-BEBD-D901A5172525}" type="datetimeFigureOut">
              <a:rPr lang="es-NI" smtClean="0"/>
              <a:t>29/06/2016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29B8C-7C03-4F3B-B205-FB571B885CC4}" type="slidenum">
              <a:rPr lang="es-NI" smtClean="0"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NI" dirty="0" smtClean="0"/>
              <a:t>Principios de Analítica web y SEO</a:t>
            </a:r>
            <a:br>
              <a:rPr lang="es-NI" dirty="0" smtClean="0"/>
            </a:br>
            <a:r>
              <a:rPr lang="es-NI" dirty="0" smtClean="0"/>
              <a:t>utilizando Google </a:t>
            </a:r>
            <a:r>
              <a:rPr lang="es-NI" dirty="0" err="1" smtClean="0"/>
              <a:t>Analytics</a:t>
            </a:r>
            <a:r>
              <a:rPr lang="es-NI" dirty="0" smtClean="0"/>
              <a:t> </a:t>
            </a:r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NI" dirty="0" smtClean="0"/>
              <a:t>Danny Murillo, Magister</a:t>
            </a:r>
            <a:endParaRPr lang="es-NI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NI" dirty="0" smtClean="0"/>
              <a:t>Universidad Tecnológica de Panamá, Panamá</a:t>
            </a:r>
            <a:endParaRPr lang="es-NI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NI" dirty="0" smtClean="0"/>
              <a:t>Julio 2016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8173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2800" spc="-150" dirty="0">
                <a:solidFill>
                  <a:srgbClr val="C32727"/>
                </a:solidFill>
                <a:effectLst/>
                <a:latin typeface="+mj-lt"/>
              </a:rPr>
              <a:t>Qué hacemos con la información?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t="28392" r="40944" b="13120"/>
          <a:stretch>
            <a:fillRect/>
          </a:stretch>
        </p:blipFill>
        <p:spPr bwMode="auto">
          <a:xfrm>
            <a:off x="2937135" y="2366887"/>
            <a:ext cx="3792141" cy="300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593" t="28392" r="40944" b="131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CuadroTexto 5"/>
          <p:cNvSpPr txBox="1">
            <a:spLocks noChangeArrowheads="1"/>
          </p:cNvSpPr>
          <p:nvPr/>
        </p:nvSpPr>
        <p:spPr bwMode="auto">
          <a:xfrm>
            <a:off x="2504938" y="2133525"/>
            <a:ext cx="4803366" cy="28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PA" sz="1350" dirty="0"/>
              <a:t>Si analizamos la información de forma correcta podemos generar:</a:t>
            </a:r>
          </a:p>
        </p:txBody>
      </p:sp>
    </p:spTree>
    <p:extLst>
      <p:ext uri="{BB962C8B-B14F-4D97-AF65-F5344CB8AC3E}">
        <p14:creationId xmlns:p14="http://schemas.microsoft.com/office/powerpoint/2010/main" val="8674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75072" y="2726532"/>
            <a:ext cx="7886700" cy="7322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200" spc="-150" dirty="0">
                <a:solidFill>
                  <a:srgbClr val="C32727"/>
                </a:solidFill>
                <a:effectLst/>
                <a:latin typeface="+mj-lt"/>
              </a:rPr>
              <a:t>¿Que Datos puedo obtener de mi sitio web con la Analítica web?</a:t>
            </a:r>
          </a:p>
        </p:txBody>
      </p:sp>
    </p:spTree>
    <p:extLst>
      <p:ext uri="{BB962C8B-B14F-4D97-AF65-F5344CB8AC3E}">
        <p14:creationId xmlns:p14="http://schemas.microsoft.com/office/powerpoint/2010/main" val="861218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19206" r="28174" b="4744"/>
          <a:stretch>
            <a:fillRect/>
          </a:stretch>
        </p:blipFill>
        <p:spPr bwMode="auto">
          <a:xfrm>
            <a:off x="3570685" y="1390178"/>
            <a:ext cx="5573315" cy="513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05991" y="3098006"/>
            <a:ext cx="3111103" cy="13803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¿Quién visita mis sitio?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¿Qué sección visitan más?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¿Dónde dan más </a:t>
            </a:r>
            <a:r>
              <a:rPr lang="es-E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click</a:t>
            </a: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¿Qué página es de mayor interés?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¿De donde me visitan? (país)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¿De donde viene las visitas? (web)</a:t>
            </a:r>
          </a:p>
        </p:txBody>
      </p:sp>
      <p:sp>
        <p:nvSpPr>
          <p:cNvPr id="24581" name="Rectangle 1"/>
          <p:cNvSpPr>
            <a:spLocks noGrp="1" noChangeArrowheads="1"/>
          </p:cNvSpPr>
          <p:nvPr>
            <p:ph type="title"/>
          </p:nvPr>
        </p:nvSpPr>
        <p:spPr>
          <a:xfrm>
            <a:off x="305992" y="1976686"/>
            <a:ext cx="3077765" cy="7322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pc="-150" dirty="0">
                <a:solidFill>
                  <a:srgbClr val="C32727"/>
                </a:solidFill>
                <a:effectLst/>
                <a:latin typeface="+mj-lt"/>
              </a:rPr>
              <a:t>¿Que Datos puedo obtener de mi sitio web con la Analítica web?</a:t>
            </a:r>
          </a:p>
        </p:txBody>
      </p:sp>
    </p:spTree>
    <p:extLst>
      <p:ext uri="{BB962C8B-B14F-4D97-AF65-F5344CB8AC3E}">
        <p14:creationId xmlns:p14="http://schemas.microsoft.com/office/powerpoint/2010/main" val="2906783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2800" spc="-150" dirty="0">
                <a:solidFill>
                  <a:srgbClr val="CC0000"/>
                </a:solidFill>
                <a:effectLst/>
                <a:latin typeface="+mj-lt"/>
              </a:rPr>
              <a:t>La  Analítica web se basa en análisis de datos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44129" y="2424113"/>
            <a:ext cx="78867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A" altLang="es-PA" sz="1875" b="1">
                <a:solidFill>
                  <a:srgbClr val="990066"/>
                </a:solidFill>
                <a:latin typeface="Tahoma,Bold" charset="0"/>
              </a:rPr>
              <a:t>Análisis </a:t>
            </a:r>
            <a:r>
              <a:rPr lang="es-PA" altLang="es-PA" sz="2025" b="1">
                <a:solidFill>
                  <a:srgbClr val="990066"/>
                </a:solidFill>
                <a:latin typeface="Tahoma,Bold" charset="0"/>
              </a:rPr>
              <a:t>cuantitativo</a:t>
            </a:r>
          </a:p>
          <a:p>
            <a:pPr algn="ctr" eaLnBrk="1" hangingPunct="1">
              <a:lnSpc>
                <a:spcPct val="90000"/>
              </a:lnSpc>
            </a:pPr>
            <a:r>
              <a:rPr lang="es-PA" altLang="es-PA" sz="1800">
                <a:latin typeface="Tahoma" panose="020B0604030504040204" pitchFamily="34" charset="0"/>
                <a:cs typeface="Tahoma" panose="020B0604030504040204" pitchFamily="34" charset="0"/>
              </a:rPr>
              <a:t>Medimos </a:t>
            </a:r>
            <a:r>
              <a:rPr lang="es-PA" altLang="es-PA" sz="1950" b="1">
                <a:solidFill>
                  <a:schemeClr val="tx1"/>
                </a:solidFill>
                <a:latin typeface="Tahoma,Bold" charset="0"/>
              </a:rPr>
              <a:t>qué</a:t>
            </a:r>
            <a:r>
              <a:rPr lang="es-PA" altLang="es-PA" sz="1950" b="1">
                <a:solidFill>
                  <a:srgbClr val="E56C0A"/>
                </a:solidFill>
                <a:latin typeface="Tahoma,Bold" charset="0"/>
              </a:rPr>
              <a:t> </a:t>
            </a:r>
            <a:r>
              <a:rPr lang="es-PA" altLang="es-PA" sz="1800">
                <a:latin typeface="Tahoma" panose="020B0604030504040204" pitchFamily="34" charset="0"/>
                <a:cs typeface="Tahoma" panose="020B0604030504040204" pitchFamily="34" charset="0"/>
              </a:rPr>
              <a:t>está </a:t>
            </a:r>
            <a:r>
              <a:rPr lang="es-PA" altLang="es-PA" sz="1950">
                <a:latin typeface="Arial;Arial" pitchFamily="32" charset="0"/>
              </a:rPr>
              <a:t>pasando en nuestra web</a:t>
            </a:r>
          </a:p>
          <a:p>
            <a:pPr algn="ctr" eaLnBrk="1" hangingPunct="1">
              <a:lnSpc>
                <a:spcPct val="90000"/>
              </a:lnSpc>
            </a:pPr>
            <a:endParaRPr lang="es-PA" altLang="es-PA" sz="1950">
              <a:latin typeface="Arial;Arial" pitchFamily="3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A" altLang="es-PA" sz="1875" b="1">
                <a:solidFill>
                  <a:srgbClr val="990066"/>
                </a:solidFill>
                <a:latin typeface="Tahoma,Bold" charset="0"/>
              </a:rPr>
              <a:t>Análisis </a:t>
            </a:r>
            <a:r>
              <a:rPr lang="es-PA" altLang="es-PA" sz="2025" b="1">
                <a:solidFill>
                  <a:srgbClr val="990066"/>
                </a:solidFill>
                <a:latin typeface="Tahoma,Bold" charset="0"/>
              </a:rPr>
              <a:t>cualitativo</a:t>
            </a:r>
          </a:p>
          <a:p>
            <a:pPr algn="ctr" eaLnBrk="1" hangingPunct="1">
              <a:lnSpc>
                <a:spcPct val="90000"/>
              </a:lnSpc>
            </a:pPr>
            <a:r>
              <a:rPr lang="es-PA" altLang="es-PA" sz="1800">
                <a:latin typeface="Tahoma" panose="020B0604030504040204" pitchFamily="34" charset="0"/>
                <a:cs typeface="Tahoma" panose="020B0604030504040204" pitchFamily="34" charset="0"/>
              </a:rPr>
              <a:t>Medimos </a:t>
            </a:r>
            <a:r>
              <a:rPr lang="es-PA" altLang="es-PA" sz="1950" b="1">
                <a:solidFill>
                  <a:schemeClr val="tx1"/>
                </a:solidFill>
                <a:latin typeface="Tahoma,Bold" charset="0"/>
              </a:rPr>
              <a:t>por qué</a:t>
            </a:r>
            <a:r>
              <a:rPr lang="es-PA" altLang="es-PA" sz="1950">
                <a:solidFill>
                  <a:schemeClr val="tx1"/>
                </a:solidFill>
                <a:latin typeface="Tahoma,Bold" charset="0"/>
              </a:rPr>
              <a:t> </a:t>
            </a:r>
            <a:r>
              <a:rPr lang="es-PA" altLang="es-PA" sz="1800">
                <a:latin typeface="Tahoma" panose="020B0604030504040204" pitchFamily="34" charset="0"/>
                <a:cs typeface="Tahoma" panose="020B0604030504040204" pitchFamily="34" charset="0"/>
              </a:rPr>
              <a:t>está </a:t>
            </a:r>
            <a:r>
              <a:rPr lang="es-PA" altLang="es-PA" sz="2025">
                <a:latin typeface="Tahoma,Bold" charset="0"/>
              </a:rPr>
              <a:t>pasando en nuestra web</a:t>
            </a:r>
          </a:p>
          <a:p>
            <a:pPr eaLnBrk="1" hangingPunct="1">
              <a:lnSpc>
                <a:spcPct val="90000"/>
              </a:lnSpc>
            </a:pPr>
            <a:endParaRPr lang="es-PA" altLang="es-PA" sz="1950">
              <a:latin typeface="Arial;Arial" pitchFamily="32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s-PA" altLang="es-PA" sz="1800"/>
          </a:p>
        </p:txBody>
      </p:sp>
    </p:spTree>
    <p:extLst>
      <p:ext uri="{BB962C8B-B14F-4D97-AF65-F5344CB8AC3E}">
        <p14:creationId xmlns:p14="http://schemas.microsoft.com/office/powerpoint/2010/main" val="683657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2800" spc="-150" dirty="0">
                <a:solidFill>
                  <a:srgbClr val="CC0000"/>
                </a:solidFill>
                <a:effectLst/>
                <a:latin typeface="+mj-lt"/>
              </a:rPr>
              <a:t>¿Qué </a:t>
            </a:r>
            <a:r>
              <a:rPr lang="es-PA" altLang="es-PA" sz="2800" spc="-150" dirty="0" smtClean="0">
                <a:solidFill>
                  <a:srgbClr val="CC0000"/>
                </a:solidFill>
                <a:effectLst/>
                <a:latin typeface="+mj-lt"/>
              </a:rPr>
              <a:t>Metodología </a:t>
            </a:r>
            <a:r>
              <a:rPr lang="es-PA" altLang="es-PA" sz="2800" spc="-150" dirty="0">
                <a:solidFill>
                  <a:srgbClr val="CC0000"/>
                </a:solidFill>
                <a:effectLst/>
                <a:latin typeface="+mj-lt"/>
              </a:rPr>
              <a:t>seguir en AW?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44129" y="2099072"/>
            <a:ext cx="78867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marL="431800" indent="-323850"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650">
                <a:latin typeface="Arial;Arial" pitchFamily="32" charset="0"/>
              </a:rPr>
              <a:t>Establecer tipo de sitio Web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650">
                <a:latin typeface="Arial;Arial" pitchFamily="32" charset="0"/>
              </a:rPr>
              <a:t>Definir objetivos según Web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650">
                <a:latin typeface="Arial;Arial" pitchFamily="32" charset="0"/>
              </a:rPr>
              <a:t>Revisar Estructura del sitio web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650">
                <a:latin typeface="Arial;Arial" pitchFamily="32" charset="0"/>
              </a:rPr>
              <a:t>Establecer periodo de Medición.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650">
                <a:solidFill>
                  <a:srgbClr val="800080"/>
                </a:solidFill>
                <a:latin typeface="Arial" panose="020B0604020202020204" pitchFamily="34" charset="0"/>
              </a:rPr>
              <a:t>Definir KPIs (</a:t>
            </a:r>
            <a:r>
              <a:rPr lang="es-PA" altLang="es-PA" sz="1650" i="1">
                <a:solidFill>
                  <a:srgbClr val="800080"/>
                </a:solidFill>
                <a:latin typeface="Arial" panose="020B0604020202020204" pitchFamily="34" charset="0"/>
              </a:rPr>
              <a:t>Key Performance Indicators)</a:t>
            </a:r>
            <a:r>
              <a:rPr lang="es-PA" altLang="es-PA" sz="165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650">
                <a:latin typeface="Arial;Arial" pitchFamily="32" charset="0"/>
              </a:rPr>
              <a:t>Seleccionar aplicación de trabajo.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650">
                <a:latin typeface="Arial;Arial" pitchFamily="32" charset="0"/>
              </a:rPr>
              <a:t>Analizar Datos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650">
                <a:latin typeface="Arial;Arial" pitchFamily="32" charset="0"/>
              </a:rPr>
              <a:t>Realizar cambios del sitio web.</a:t>
            </a:r>
          </a:p>
        </p:txBody>
      </p:sp>
      <p:pic>
        <p:nvPicPr>
          <p:cNvPr id="28677" name="Picture 7" descr="http://comenzandodecero.com/wp-content/uploads/2015/03/Objetivos-para-Google-Analy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69" y="2187179"/>
            <a:ext cx="36290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561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2800" spc="-150" dirty="0" err="1">
                <a:solidFill>
                  <a:srgbClr val="CC0000"/>
                </a:solidFill>
                <a:effectLst/>
                <a:latin typeface="+mj-lt"/>
              </a:rPr>
              <a:t>KPIs</a:t>
            </a:r>
            <a:r>
              <a:rPr lang="es-PA" altLang="es-PA" sz="2800" spc="-150" dirty="0">
                <a:solidFill>
                  <a:srgbClr val="CC0000"/>
                </a:solidFill>
                <a:effectLst/>
                <a:latin typeface="+mj-lt"/>
              </a:rPr>
              <a:t> (</a:t>
            </a:r>
            <a:r>
              <a:rPr lang="es-PA" altLang="es-PA" sz="2800" i="1" spc="-150" dirty="0">
                <a:solidFill>
                  <a:srgbClr val="CC0000"/>
                </a:solidFill>
                <a:effectLst/>
                <a:latin typeface="+mj-lt"/>
              </a:rPr>
              <a:t>Key Performance </a:t>
            </a:r>
            <a:r>
              <a:rPr lang="es-PA" altLang="es-PA" sz="2800" i="1" spc="-150" dirty="0" err="1">
                <a:solidFill>
                  <a:srgbClr val="CC0000"/>
                </a:solidFill>
                <a:effectLst/>
                <a:latin typeface="+mj-lt"/>
              </a:rPr>
              <a:t>Indicators</a:t>
            </a:r>
            <a:r>
              <a:rPr lang="es-PA" altLang="es-PA" sz="2800" i="1" spc="-150" dirty="0">
                <a:solidFill>
                  <a:srgbClr val="CC0000"/>
                </a:solidFill>
                <a:effectLst/>
                <a:latin typeface="+mj-lt"/>
              </a:rPr>
              <a:t>)</a:t>
            </a:r>
            <a:endParaRPr lang="es-PA" altLang="es-PA" sz="2800" spc="-150" dirty="0">
              <a:solidFill>
                <a:srgbClr val="CC0000"/>
              </a:solidFill>
              <a:effectLst/>
              <a:latin typeface="+mj-lt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44129" y="1970485"/>
            <a:ext cx="78867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marL="431800" indent="-323850"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Visita o Sesión.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Usuario único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Singletons (</a:t>
            </a:r>
            <a:r>
              <a:rPr lang="es-ES" altLang="es-PA" sz="1200" i="1">
                <a:latin typeface="Arial;Arial" pitchFamily="32" charset="0"/>
              </a:rPr>
              <a:t>número de visitas en las que sólo se visita una página.</a:t>
            </a:r>
            <a:r>
              <a:rPr lang="es-PA" altLang="es-PA" sz="1200">
                <a:latin typeface="Arial;Arial" pitchFamily="32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Tasa de Rebote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Landing Page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Tiempo de Visita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Duración de la sesión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Duración de la página vista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Profundidad de Página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Frecuencia de Visita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endParaRPr lang="es-PA" altLang="es-PA" sz="1350">
              <a:latin typeface="Arial;Arial" pitchFamily="32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endParaRPr lang="es-PA" altLang="es-PA" sz="1350">
              <a:latin typeface="Arial;Arial" pitchFamily="32" charset="0"/>
            </a:endParaRP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33186" r="36687" b="12186"/>
          <a:stretch>
            <a:fillRect/>
          </a:stretch>
        </p:blipFill>
        <p:spPr bwMode="auto">
          <a:xfrm>
            <a:off x="5813823" y="1970485"/>
            <a:ext cx="3015853" cy="28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338" t="33186" r="36687" b="121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99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21494" y="2457450"/>
            <a:ext cx="7886700" cy="7322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  <a:t>Analítica Web</a:t>
            </a:r>
            <a:b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3600" spc="-150" dirty="0" smtClean="0">
                <a:solidFill>
                  <a:srgbClr val="CC0000"/>
                </a:solidFill>
                <a:effectLst/>
                <a:latin typeface="+mj-lt"/>
              </a:rPr>
              <a:t>Caso: Universidad </a:t>
            </a:r>
            <a: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  <a:t>Tecnológica de Panamá</a:t>
            </a:r>
          </a:p>
        </p:txBody>
      </p:sp>
    </p:spTree>
    <p:extLst>
      <p:ext uri="{BB962C8B-B14F-4D97-AF65-F5344CB8AC3E}">
        <p14:creationId xmlns:p14="http://schemas.microsoft.com/office/powerpoint/2010/main" val="4106626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13986" r="954" b="11095"/>
          <a:stretch>
            <a:fillRect/>
          </a:stretch>
        </p:blipFill>
        <p:spPr bwMode="auto">
          <a:xfrm>
            <a:off x="0" y="1772816"/>
            <a:ext cx="9124950" cy="44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>
          <a:xfrm>
            <a:off x="683419" y="998935"/>
            <a:ext cx="7886700" cy="7322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2200" spc="-150" dirty="0">
                <a:solidFill>
                  <a:srgbClr val="CC0000"/>
                </a:solidFill>
                <a:effectLst/>
                <a:latin typeface="+mj-lt"/>
              </a:rPr>
              <a:t>Vista General</a:t>
            </a:r>
            <a:br>
              <a:rPr lang="es-PA" altLang="es-PA" sz="22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2200" spc="-150" dirty="0">
                <a:solidFill>
                  <a:srgbClr val="CC0000"/>
                </a:solidFill>
                <a:effectLst/>
                <a:latin typeface="+mj-lt"/>
              </a:rPr>
              <a:t>1 enero 2016 – 23 de Febrero 2016</a:t>
            </a:r>
          </a:p>
        </p:txBody>
      </p:sp>
    </p:spTree>
    <p:extLst>
      <p:ext uri="{BB962C8B-B14F-4D97-AF65-F5344CB8AC3E}">
        <p14:creationId xmlns:p14="http://schemas.microsoft.com/office/powerpoint/2010/main" val="1795992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3844" r="952" b="4886"/>
          <a:stretch>
            <a:fillRect/>
          </a:stretch>
        </p:blipFill>
        <p:spPr bwMode="auto">
          <a:xfrm>
            <a:off x="0" y="1841376"/>
            <a:ext cx="9144000" cy="48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"/>
          <p:cNvSpPr>
            <a:spLocks noGrp="1" noChangeArrowheads="1"/>
          </p:cNvSpPr>
          <p:nvPr>
            <p:ph type="title"/>
          </p:nvPr>
        </p:nvSpPr>
        <p:spPr>
          <a:xfrm>
            <a:off x="683419" y="998935"/>
            <a:ext cx="7886700" cy="7322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2000" spc="-150" dirty="0">
                <a:solidFill>
                  <a:srgbClr val="CC0000"/>
                </a:solidFill>
                <a:effectLst/>
                <a:latin typeface="+mj-lt"/>
              </a:rPr>
              <a:t>Vista General / Comparación</a:t>
            </a:r>
            <a:br>
              <a:rPr lang="es-PA" altLang="es-PA" sz="20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2000" spc="-150" dirty="0">
                <a:solidFill>
                  <a:srgbClr val="CC0000"/>
                </a:solidFill>
                <a:effectLst/>
                <a:latin typeface="+mj-lt"/>
              </a:rPr>
              <a:t>1 enero – 23 de Febrero 2016 / 1 enero – 23 de Febrero 2013 </a:t>
            </a:r>
          </a:p>
        </p:txBody>
      </p:sp>
    </p:spTree>
    <p:extLst>
      <p:ext uri="{BB962C8B-B14F-4D97-AF65-F5344CB8AC3E}">
        <p14:creationId xmlns:p14="http://schemas.microsoft.com/office/powerpoint/2010/main" val="1738130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521494" y="3068960"/>
            <a:ext cx="7886700" cy="7322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  <a:t>Analítica Web</a:t>
            </a:r>
            <a:b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  <a:t>Universidad Tecnológica de Panamá</a:t>
            </a:r>
            <a:b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  <a:t>Edad de nuestros usuarios</a:t>
            </a:r>
          </a:p>
        </p:txBody>
      </p:sp>
    </p:spTree>
    <p:extLst>
      <p:ext uri="{BB962C8B-B14F-4D97-AF65-F5344CB8AC3E}">
        <p14:creationId xmlns:p14="http://schemas.microsoft.com/office/powerpoint/2010/main" val="413324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2852936"/>
            <a:ext cx="7886700" cy="7322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200" b="0" spc="-150" dirty="0" smtClean="0">
                <a:solidFill>
                  <a:srgbClr val="C32727"/>
                </a:solidFill>
                <a:effectLst/>
                <a:latin typeface="+mj-lt"/>
              </a:rPr>
              <a:t>TEMA</a:t>
            </a:r>
            <a:r>
              <a:rPr lang="es-PA" altLang="es-PA" sz="3200" spc="-150" dirty="0" smtClean="0">
                <a:solidFill>
                  <a:srgbClr val="C32727"/>
                </a:solidFill>
                <a:effectLst/>
                <a:latin typeface="+mj-lt"/>
              </a:rPr>
              <a:t/>
            </a:r>
            <a:br>
              <a:rPr lang="es-PA" altLang="es-PA" sz="3200" spc="-150" dirty="0" smtClean="0">
                <a:solidFill>
                  <a:srgbClr val="C32727"/>
                </a:solidFill>
                <a:effectLst/>
                <a:latin typeface="+mj-lt"/>
              </a:rPr>
            </a:br>
            <a:r>
              <a:rPr lang="es-PA" altLang="es-PA" sz="3200" spc="-150" dirty="0" smtClean="0">
                <a:solidFill>
                  <a:srgbClr val="C32727"/>
                </a:solidFill>
                <a:effectLst/>
                <a:latin typeface="+mj-lt"/>
              </a:rPr>
              <a:t>CONCEPTOS DE ANÁLÍTICA WEB </a:t>
            </a:r>
            <a:endParaRPr lang="es-PA" altLang="es-PA" sz="3200" spc="-150" dirty="0">
              <a:solidFill>
                <a:srgbClr val="C32727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12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ángulo 3"/>
          <p:cNvSpPr>
            <a:spLocks noChangeArrowheads="1"/>
          </p:cNvSpPr>
          <p:nvPr/>
        </p:nvSpPr>
        <p:spPr bwMode="auto">
          <a:xfrm>
            <a:off x="0" y="1556792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PA" sz="1350"/>
          </a:p>
        </p:txBody>
      </p:sp>
      <p:pic>
        <p:nvPicPr>
          <p:cNvPr id="4096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16667" r="25317" b="4604"/>
          <a:stretch>
            <a:fillRect/>
          </a:stretch>
        </p:blipFill>
        <p:spPr bwMode="auto">
          <a:xfrm>
            <a:off x="1895475" y="1575221"/>
            <a:ext cx="7237810" cy="519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ángulo 5"/>
          <p:cNvSpPr>
            <a:spLocks noChangeArrowheads="1"/>
          </p:cNvSpPr>
          <p:nvPr/>
        </p:nvSpPr>
        <p:spPr bwMode="auto">
          <a:xfrm>
            <a:off x="108348" y="2672954"/>
            <a:ext cx="1654969" cy="89773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PA" sz="1350" b="1" dirty="0">
                <a:solidFill>
                  <a:srgbClr val="CC0000"/>
                </a:solidFill>
              </a:rPr>
              <a:t>Regla</a:t>
            </a:r>
            <a:r>
              <a:rPr lang="es-ES" altLang="es-PA" sz="1350" dirty="0">
                <a:solidFill>
                  <a:srgbClr val="CC0000"/>
                </a:solidFill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PA" sz="1350" dirty="0">
              <a:solidFill>
                <a:srgbClr val="CC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PA" sz="1350" dirty="0">
                <a:solidFill>
                  <a:srgbClr val="CC0000"/>
                </a:solidFill>
              </a:rPr>
              <a:t>Análisis = 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PA" sz="1350" dirty="0">
                <a:solidFill>
                  <a:srgbClr val="CC0000"/>
                </a:solidFill>
              </a:rPr>
              <a:t>1 KPI + (3 KPI)</a:t>
            </a:r>
          </a:p>
        </p:txBody>
      </p:sp>
    </p:spTree>
    <p:extLst>
      <p:ext uri="{BB962C8B-B14F-4D97-AF65-F5344CB8AC3E}">
        <p14:creationId xmlns:p14="http://schemas.microsoft.com/office/powerpoint/2010/main" val="2353134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521494" y="2912789"/>
            <a:ext cx="7886700" cy="7322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  <a:t>Analítica Web</a:t>
            </a:r>
            <a:b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  <a:t>Universidad Tecnológica de Panamá</a:t>
            </a:r>
            <a:b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  <a:t>Páginas más Visitadas</a:t>
            </a:r>
          </a:p>
        </p:txBody>
      </p:sp>
    </p:spTree>
    <p:extLst>
      <p:ext uri="{BB962C8B-B14F-4D97-AF65-F5344CB8AC3E}">
        <p14:creationId xmlns:p14="http://schemas.microsoft.com/office/powerpoint/2010/main" val="2257182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3562" r="7857" b="7990"/>
          <a:stretch>
            <a:fillRect/>
          </a:stretch>
        </p:blipFill>
        <p:spPr bwMode="auto">
          <a:xfrm>
            <a:off x="0" y="1724644"/>
            <a:ext cx="9144000" cy="50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040581"/>
            <a:ext cx="7886700" cy="7322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  <a:t>Analítica </a:t>
            </a:r>
            <a:r>
              <a:rPr lang="es-PA" altLang="es-PA" sz="3200" spc="-150" dirty="0" smtClean="0">
                <a:solidFill>
                  <a:srgbClr val="CC0000"/>
                </a:solidFill>
                <a:effectLst/>
                <a:latin typeface="+mj-lt"/>
              </a:rPr>
              <a:t>Web - UTP</a:t>
            </a:r>
            <a:endParaRPr lang="es-PA" altLang="es-PA" sz="3200" spc="-150" dirty="0">
              <a:solidFill>
                <a:srgbClr val="CC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788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3281" r="1112" b="7002"/>
          <a:stretch>
            <a:fillRect/>
          </a:stretch>
        </p:blipFill>
        <p:spPr bwMode="auto">
          <a:xfrm>
            <a:off x="-20241" y="2054447"/>
            <a:ext cx="9164241" cy="475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184597"/>
            <a:ext cx="7886700" cy="7322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  <a:t>Analítica </a:t>
            </a:r>
            <a:r>
              <a:rPr lang="es-PA" altLang="es-PA" sz="3200" spc="-150" dirty="0" smtClean="0">
                <a:solidFill>
                  <a:srgbClr val="CC0000"/>
                </a:solidFill>
                <a:effectLst/>
                <a:latin typeface="+mj-lt"/>
              </a:rPr>
              <a:t>Web - UTP</a:t>
            </a:r>
            <a:endParaRPr lang="es-PA" altLang="es-PA" sz="3200" spc="-150" dirty="0">
              <a:solidFill>
                <a:srgbClr val="CC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2295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521494" y="2912789"/>
            <a:ext cx="7886700" cy="7322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  <a:t>Analítica Web</a:t>
            </a:r>
            <a:b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  <a:t>Universidad Tecnológica de Panamá</a:t>
            </a:r>
            <a:b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3200" spc="-150" dirty="0">
                <a:solidFill>
                  <a:srgbClr val="CC0000"/>
                </a:solidFill>
                <a:effectLst/>
                <a:latin typeface="+mj-lt"/>
              </a:rPr>
              <a:t>Tráfico Fuente / Medio / Redes Sociales </a:t>
            </a:r>
          </a:p>
        </p:txBody>
      </p:sp>
    </p:spTree>
    <p:extLst>
      <p:ext uri="{BB962C8B-B14F-4D97-AF65-F5344CB8AC3E}">
        <p14:creationId xmlns:p14="http://schemas.microsoft.com/office/powerpoint/2010/main" val="1444248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84597"/>
            <a:ext cx="7886700" cy="732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2800" spc="-150" dirty="0" err="1">
                <a:solidFill>
                  <a:srgbClr val="CC0000"/>
                </a:solidFill>
                <a:effectLst/>
                <a:latin typeface="+mj-lt"/>
              </a:rPr>
              <a:t>KPIs</a:t>
            </a:r>
            <a:r>
              <a:rPr lang="es-PA" altLang="es-PA" sz="2800" spc="-150" dirty="0">
                <a:solidFill>
                  <a:srgbClr val="CC0000"/>
                </a:solidFill>
                <a:effectLst/>
                <a:latin typeface="+mj-lt"/>
              </a:rPr>
              <a:t> (</a:t>
            </a:r>
            <a:r>
              <a:rPr lang="es-PA" altLang="es-PA" sz="2800" i="1" spc="-150" dirty="0">
                <a:solidFill>
                  <a:srgbClr val="CC0000"/>
                </a:solidFill>
                <a:effectLst/>
                <a:latin typeface="+mj-lt"/>
              </a:rPr>
              <a:t>Key Performance </a:t>
            </a:r>
            <a:r>
              <a:rPr lang="es-PA" altLang="es-PA" sz="2800" i="1" spc="-150" dirty="0" err="1">
                <a:solidFill>
                  <a:srgbClr val="CC0000"/>
                </a:solidFill>
                <a:effectLst/>
                <a:latin typeface="+mj-lt"/>
              </a:rPr>
              <a:t>Indicators</a:t>
            </a:r>
            <a:r>
              <a:rPr lang="es-PA" altLang="es-PA" sz="2800" i="1" spc="-150" dirty="0">
                <a:solidFill>
                  <a:srgbClr val="CC0000"/>
                </a:solidFill>
                <a:effectLst/>
                <a:latin typeface="+mj-lt"/>
              </a:rPr>
              <a:t>)</a:t>
            </a:r>
            <a:endParaRPr lang="es-PA" altLang="es-PA" sz="2800" spc="-150" dirty="0">
              <a:solidFill>
                <a:srgbClr val="CC0000"/>
              </a:solidFill>
              <a:effectLst/>
              <a:latin typeface="+mj-lt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44129" y="1970485"/>
            <a:ext cx="78867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marL="431800" indent="-323850"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Visita o Sesión.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Usuario único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Singletons (</a:t>
            </a:r>
            <a:r>
              <a:rPr lang="es-ES" altLang="es-PA" sz="1200" i="1">
                <a:latin typeface="Arial;Arial" pitchFamily="32" charset="0"/>
              </a:rPr>
              <a:t>número de visitas en las que sólo se visita una página.</a:t>
            </a:r>
            <a:r>
              <a:rPr lang="es-PA" altLang="es-PA" sz="1200">
                <a:latin typeface="Arial;Arial" pitchFamily="32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Tasa de Rebote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Landing Page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Tiempo de Visita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Duración de la sesión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Duración de la página vista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Profundidad de Página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Frecuencia de Visita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endParaRPr lang="es-PA" altLang="es-PA" sz="1350">
              <a:latin typeface="Arial;Arial" pitchFamily="32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endParaRPr lang="es-PA" altLang="es-PA" sz="1350">
              <a:latin typeface="Arial;Arial" pitchFamily="32" charset="0"/>
            </a:endParaRPr>
          </a:p>
        </p:txBody>
      </p:sp>
      <p:pic>
        <p:nvPicPr>
          <p:cNvPr id="5120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16101" r="714" b="4179"/>
          <a:stretch>
            <a:fillRect/>
          </a:stretch>
        </p:blipFill>
        <p:spPr bwMode="auto">
          <a:xfrm>
            <a:off x="0" y="1939007"/>
            <a:ext cx="9144000" cy="47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248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521494" y="3272829"/>
            <a:ext cx="7886700" cy="7322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  <a:t>Analítica Web</a:t>
            </a:r>
            <a:b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  <a:t>Universidad Tecnológica de Panamá</a:t>
            </a:r>
            <a:b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  <a:t>Acceso a Dispositivos</a:t>
            </a:r>
          </a:p>
        </p:txBody>
      </p:sp>
    </p:spTree>
    <p:extLst>
      <p:ext uri="{BB962C8B-B14F-4D97-AF65-F5344CB8AC3E}">
        <p14:creationId xmlns:p14="http://schemas.microsoft.com/office/powerpoint/2010/main" val="1036933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1132283"/>
            <a:ext cx="7886700" cy="732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2800" spc="-150" dirty="0" err="1">
                <a:solidFill>
                  <a:srgbClr val="CC0000"/>
                </a:solidFill>
                <a:effectLst/>
                <a:latin typeface="+mj-lt"/>
              </a:rPr>
              <a:t>KPIs</a:t>
            </a:r>
            <a:r>
              <a:rPr lang="es-PA" altLang="es-PA" sz="2800" spc="-150" dirty="0">
                <a:solidFill>
                  <a:srgbClr val="CC0000"/>
                </a:solidFill>
                <a:effectLst/>
                <a:latin typeface="+mj-lt"/>
              </a:rPr>
              <a:t> (</a:t>
            </a:r>
            <a:r>
              <a:rPr lang="es-PA" altLang="es-PA" sz="2800" i="1" spc="-150" dirty="0">
                <a:solidFill>
                  <a:srgbClr val="CC0000"/>
                </a:solidFill>
                <a:effectLst/>
                <a:latin typeface="+mj-lt"/>
              </a:rPr>
              <a:t>Key Performance </a:t>
            </a:r>
            <a:r>
              <a:rPr lang="es-PA" altLang="es-PA" sz="2800" i="1" spc="-150" dirty="0" err="1">
                <a:solidFill>
                  <a:srgbClr val="CC0000"/>
                </a:solidFill>
                <a:effectLst/>
                <a:latin typeface="+mj-lt"/>
              </a:rPr>
              <a:t>Indicators</a:t>
            </a:r>
            <a:r>
              <a:rPr lang="es-PA" altLang="es-PA" sz="2800" i="1" spc="-150" dirty="0">
                <a:solidFill>
                  <a:srgbClr val="CC0000"/>
                </a:solidFill>
                <a:effectLst/>
                <a:latin typeface="+mj-lt"/>
              </a:rPr>
              <a:t>)</a:t>
            </a:r>
            <a:endParaRPr lang="es-PA" altLang="es-PA" sz="2800" spc="-150" dirty="0">
              <a:solidFill>
                <a:srgbClr val="CC0000"/>
              </a:solidFill>
              <a:effectLst/>
              <a:latin typeface="+mj-lt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644129" y="1970485"/>
            <a:ext cx="78867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marL="431800" indent="-323850"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Visita o Sesión.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Usuario único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Singletons (</a:t>
            </a:r>
            <a:r>
              <a:rPr lang="es-ES" altLang="es-PA" sz="1200" i="1">
                <a:latin typeface="Arial;Arial" pitchFamily="32" charset="0"/>
              </a:rPr>
              <a:t>número de visitas en las que sólo se visita una página.</a:t>
            </a:r>
            <a:r>
              <a:rPr lang="es-PA" altLang="es-PA" sz="1200">
                <a:latin typeface="Arial;Arial" pitchFamily="32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Tasa de Rebote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Landing Page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 b="1">
                <a:solidFill>
                  <a:srgbClr val="800080"/>
                </a:solidFill>
                <a:latin typeface="Arial;Arial" pitchFamily="32" charset="0"/>
              </a:rPr>
              <a:t>Tiempo de Visita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Duración de la sesión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Duración de la página vista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Profundidad de Página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s-PA" altLang="es-PA" sz="1350">
                <a:latin typeface="Arial;Arial" pitchFamily="32" charset="0"/>
              </a:rPr>
              <a:t>Frecuencia de Visita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endParaRPr lang="es-PA" altLang="es-PA" sz="1350">
              <a:latin typeface="Arial;Arial" pitchFamily="32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endParaRPr lang="es-PA" altLang="es-PA" sz="1350">
              <a:latin typeface="Arial;Arial" pitchFamily="32" charset="0"/>
            </a:endParaRPr>
          </a:p>
        </p:txBody>
      </p:sp>
      <p:pic>
        <p:nvPicPr>
          <p:cNvPr id="5530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13702" r="12222" b="12929"/>
          <a:stretch>
            <a:fillRect/>
          </a:stretch>
        </p:blipFill>
        <p:spPr bwMode="auto">
          <a:xfrm>
            <a:off x="-86916" y="1864518"/>
            <a:ext cx="9230916" cy="50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671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521494" y="2912789"/>
            <a:ext cx="7886700" cy="7322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  <a:t>Analítica Web</a:t>
            </a:r>
            <a:b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  <a:t>Universidad Tecnológica de Panamá</a:t>
            </a:r>
            <a:b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</a:br>
            <a:r>
              <a:rPr lang="es-PA" altLang="es-PA" sz="3600" spc="-150" dirty="0">
                <a:solidFill>
                  <a:srgbClr val="CC0000"/>
                </a:solidFill>
                <a:effectLst/>
                <a:latin typeface="+mj-lt"/>
              </a:rPr>
              <a:t>Buscando </a:t>
            </a:r>
            <a:r>
              <a:rPr lang="es-PA" altLang="es-PA" sz="3600" spc="-150" dirty="0" err="1">
                <a:solidFill>
                  <a:srgbClr val="CC0000"/>
                </a:solidFill>
                <a:effectLst/>
                <a:latin typeface="+mj-lt"/>
              </a:rPr>
              <a:t>Engagement</a:t>
            </a:r>
            <a:endParaRPr lang="es-PA" altLang="es-PA" sz="3600" spc="-150" dirty="0">
              <a:solidFill>
                <a:srgbClr val="CC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143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305991" y="1107282"/>
            <a:ext cx="7886700" cy="73223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000" spc="-150" dirty="0">
                <a:solidFill>
                  <a:srgbClr val="CC0000"/>
                </a:solidFill>
                <a:effectLst/>
                <a:latin typeface="+mn-lt"/>
              </a:rPr>
              <a:t>Página de Infografías</a:t>
            </a:r>
          </a:p>
        </p:txBody>
      </p:sp>
      <p:pic>
        <p:nvPicPr>
          <p:cNvPr id="5939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50952" r="7857" b="7143"/>
          <a:stretch>
            <a:fillRect/>
          </a:stretch>
        </p:blipFill>
        <p:spPr bwMode="auto">
          <a:xfrm>
            <a:off x="0" y="1701404"/>
            <a:ext cx="9144000" cy="27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55325" r="8176" b="33104"/>
          <a:stretch>
            <a:fillRect/>
          </a:stretch>
        </p:blipFill>
        <p:spPr bwMode="auto">
          <a:xfrm>
            <a:off x="-121443" y="5103019"/>
            <a:ext cx="9271397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1"/>
          <p:cNvSpPr txBox="1">
            <a:spLocks noChangeArrowheads="1"/>
          </p:cNvSpPr>
          <p:nvPr/>
        </p:nvSpPr>
        <p:spPr bwMode="auto">
          <a:xfrm>
            <a:off x="573732" y="4640981"/>
            <a:ext cx="7886700" cy="73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</a:pPr>
            <a:r>
              <a:rPr lang="es-PA" altLang="es-PA" sz="3000" dirty="0">
                <a:solidFill>
                  <a:srgbClr val="CC0000"/>
                </a:solidFill>
              </a:rPr>
              <a:t>Identidad Visual</a:t>
            </a:r>
            <a:endParaRPr lang="es-PA" altLang="es-PA" sz="3000" dirty="0">
              <a:solidFill>
                <a:srgbClr val="CC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67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300" spc="-150" dirty="0">
                <a:solidFill>
                  <a:srgbClr val="C32727"/>
                </a:solidFill>
                <a:effectLst/>
                <a:latin typeface="+mj-lt"/>
              </a:rPr>
              <a:t>Introducción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44129" y="1754982"/>
            <a:ext cx="7978378" cy="280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marL="228600" indent="-227013"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s-ES" altLang="es-PA" sz="180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s-ES" altLang="es-PA" sz="1800">
                <a:latin typeface="Arial" panose="020B0604020202020204" pitchFamily="34" charset="0"/>
              </a:rPr>
              <a:t>Según el </a:t>
            </a:r>
            <a:r>
              <a:rPr lang="es-ES" altLang="es-PA" sz="1800" b="1" i="1">
                <a:latin typeface="Arial" panose="020B0604020202020204" pitchFamily="34" charset="0"/>
              </a:rPr>
              <a:t>Informe anual de la profesión periodística 2013</a:t>
            </a:r>
            <a:r>
              <a:rPr lang="es-ES" altLang="es-PA" sz="1800">
                <a:latin typeface="Arial" panose="020B0604020202020204" pitchFamily="34" charset="0"/>
              </a:rPr>
              <a:t>, realizado por la Asociación de la Prensa de Madrid, </a:t>
            </a:r>
            <a:r>
              <a:rPr lang="es-ES" altLang="es-PA" sz="1800" b="1">
                <a:latin typeface="Arial" panose="020B0604020202020204" pitchFamily="34" charset="0"/>
              </a:rPr>
              <a:t>el 54,7% de los periodistas actuales destaca la importancia del periodismo de datos como nuevo enfoque de la profesión periodística.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s-ES" altLang="es-PA" sz="1800" b="1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s-ES" altLang="es-PA" sz="1800">
                <a:latin typeface="Arial" panose="020B0604020202020204" pitchFamily="34" charset="0"/>
              </a:rPr>
              <a:t>En 2014 </a:t>
            </a:r>
            <a:r>
              <a:rPr lang="es-ES" altLang="es-PA" sz="1800" b="1">
                <a:latin typeface="Arial" panose="020B0604020202020204" pitchFamily="34" charset="0"/>
              </a:rPr>
              <a:t>el número de personas que lee diarios online supera ya los 22 millones.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s-ES" altLang="es-PA" sz="1800" b="1"/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s-ES" altLang="es-PA" sz="1800">
                <a:latin typeface="Arial" panose="020B0604020202020204" pitchFamily="34" charset="0"/>
              </a:rPr>
              <a:t>Para poder sacar el máximo rendimiento a los contenidos online y a las campañas generadas en este medio, es indispensable  </a:t>
            </a:r>
            <a:r>
              <a:rPr lang="es-ES" altLang="es-PA" sz="1800" b="1">
                <a:solidFill>
                  <a:srgbClr val="800080"/>
                </a:solidFill>
                <a:latin typeface="Arial" panose="020B0604020202020204" pitchFamily="34" charset="0"/>
              </a:rPr>
              <a:t>generar estadísticas </a:t>
            </a:r>
            <a:r>
              <a:rPr lang="es-ES" altLang="es-PA" sz="1800">
                <a:latin typeface="Arial" panose="020B0604020202020204" pitchFamily="34" charset="0"/>
              </a:rPr>
              <a:t>para medir lo que ocurre.</a:t>
            </a:r>
            <a:endParaRPr lang="es-PA" altLang="es-PA" sz="1800"/>
          </a:p>
        </p:txBody>
      </p:sp>
    </p:spTree>
    <p:extLst>
      <p:ext uri="{BB962C8B-B14F-4D97-AF65-F5344CB8AC3E}">
        <p14:creationId xmlns:p14="http://schemas.microsoft.com/office/powerpoint/2010/main" val="1834934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629841" y="1322785"/>
            <a:ext cx="7886700" cy="73223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000" spc="-150" dirty="0">
                <a:solidFill>
                  <a:srgbClr val="CC0000"/>
                </a:solidFill>
                <a:effectLst/>
                <a:latin typeface="+mn-lt"/>
              </a:rPr>
              <a:t>docentes.utp.ac.pa</a:t>
            </a:r>
          </a:p>
        </p:txBody>
      </p:sp>
      <p:pic>
        <p:nvPicPr>
          <p:cNvPr id="61443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25980" r="1508" b="29488"/>
          <a:stretch>
            <a:fillRect/>
          </a:stretch>
        </p:blipFill>
        <p:spPr bwMode="auto">
          <a:xfrm>
            <a:off x="3573" y="2187178"/>
            <a:ext cx="9140428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425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629841" y="1322785"/>
            <a:ext cx="7886700" cy="73223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000" spc="-150" dirty="0">
                <a:solidFill>
                  <a:srgbClr val="CC0000"/>
                </a:solidFill>
                <a:effectLst/>
                <a:latin typeface="Calibri" panose="020F0502020204030204" pitchFamily="34" charset="0"/>
              </a:rPr>
              <a:t>academia.utp.ac.pa</a:t>
            </a:r>
          </a:p>
        </p:txBody>
      </p:sp>
      <p:pic>
        <p:nvPicPr>
          <p:cNvPr id="6349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26402" r="1666" b="29436"/>
          <a:stretch>
            <a:fillRect/>
          </a:stretch>
        </p:blipFill>
        <p:spPr bwMode="auto">
          <a:xfrm>
            <a:off x="0" y="2240756"/>
            <a:ext cx="9144000" cy="26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7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300" spc="-150" dirty="0">
                <a:solidFill>
                  <a:srgbClr val="CC0000"/>
                </a:solidFill>
                <a:effectLst/>
                <a:latin typeface="Calibri" panose="020F0502020204030204" pitchFamily="34" charset="0"/>
              </a:rPr>
              <a:t>Conclusión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644129" y="1863328"/>
            <a:ext cx="78867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marL="107950"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s-PA" altLang="es-PA" sz="1800" dirty="0">
              <a:latin typeface="Arial;Arial" pitchFamily="3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PA" altLang="es-PA" sz="1800" dirty="0">
                <a:latin typeface="Arial;Arial" pitchFamily="32" charset="0"/>
              </a:rPr>
              <a:t>No analices solo tus visitas, analiza tus usuarios.</a:t>
            </a:r>
          </a:p>
          <a:p>
            <a:pPr eaLnBrk="1" hangingPunct="1">
              <a:lnSpc>
                <a:spcPct val="90000"/>
              </a:lnSpc>
            </a:pPr>
            <a:r>
              <a:rPr lang="es-PA" altLang="es-PA" sz="1800" dirty="0">
                <a:latin typeface="Arial;Arial" pitchFamily="32" charset="0"/>
              </a:rPr>
              <a:t>Utilizar Analítica web no es una alternativa si vas a crear un sitio web o ya lo tienes, sino, no existe forma de saber que pasa con tus usuarios.</a:t>
            </a:r>
          </a:p>
          <a:p>
            <a:pPr eaLnBrk="1" hangingPunct="1">
              <a:lnSpc>
                <a:spcPct val="90000"/>
              </a:lnSpc>
            </a:pPr>
            <a:r>
              <a:rPr lang="es-PA" altLang="es-PA" sz="1800" dirty="0">
                <a:latin typeface="Arial;Arial" pitchFamily="32" charset="0"/>
              </a:rPr>
              <a:t>La Analítica web involucra otras áreas como SEO, SEM, Social Media, Marketing de Contenidos para poder cumplir los objetivos.</a:t>
            </a:r>
          </a:p>
          <a:p>
            <a:pPr eaLnBrk="1" hangingPunct="1">
              <a:lnSpc>
                <a:spcPct val="90000"/>
              </a:lnSpc>
            </a:pPr>
            <a:r>
              <a:rPr lang="es-PA" altLang="es-PA" sz="1800" dirty="0">
                <a:latin typeface="Arial;Arial" pitchFamily="32" charset="0"/>
              </a:rPr>
              <a:t>No utilices una sola fuente de datos para recolectar información.</a:t>
            </a:r>
          </a:p>
          <a:p>
            <a:pPr eaLnBrk="1" hangingPunct="1">
              <a:lnSpc>
                <a:spcPct val="90000"/>
              </a:lnSpc>
            </a:pPr>
            <a:r>
              <a:rPr lang="es-PA" altLang="es-PA" sz="1800" dirty="0">
                <a:solidFill>
                  <a:srgbClr val="CC0000"/>
                </a:solidFill>
                <a:latin typeface="Arial;Arial" pitchFamily="32" charset="0"/>
              </a:rPr>
              <a:t>Lo que no se mide, no se puede analizar, por lo tanto,  no se mejora.</a:t>
            </a:r>
          </a:p>
          <a:p>
            <a:pPr eaLnBrk="1" hangingPunct="1">
              <a:lnSpc>
                <a:spcPct val="90000"/>
              </a:lnSpc>
            </a:pPr>
            <a:endParaRPr lang="es-PA" altLang="es-PA" sz="1800" dirty="0">
              <a:latin typeface="Arial;Arial" pitchFamily="32" charset="0"/>
            </a:endParaRPr>
          </a:p>
          <a:p>
            <a:pPr eaLnBrk="1" hangingPunct="1">
              <a:lnSpc>
                <a:spcPct val="90000"/>
              </a:lnSpc>
            </a:pPr>
            <a:endParaRPr lang="es-PA" altLang="es-PA" sz="1800" dirty="0">
              <a:latin typeface="Arial;Arial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81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8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300" spc="-150" dirty="0">
                <a:solidFill>
                  <a:srgbClr val="C32727"/>
                </a:solidFill>
                <a:effectLst/>
                <a:latin typeface="+mj-lt"/>
              </a:rPr>
              <a:t>Estadísticas en un sitio web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38163" y="2080022"/>
            <a:ext cx="78867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marL="431800" indent="-323850"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PA" altLang="es-PA" sz="1650">
                <a:latin typeface="Arial;Arial" pitchFamily="32" charset="0"/>
              </a:rPr>
              <a:t>Las estadísticas de nuestra web pueden ser </a:t>
            </a:r>
            <a:r>
              <a:rPr lang="es-PA" altLang="es-PA" sz="165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s-PA" altLang="es-PA" sz="1650">
                <a:latin typeface="Arial;Arial" pitchFamily="32" charset="0"/>
              </a:rPr>
              <a:t> simple número como:</a:t>
            </a:r>
          </a:p>
          <a:p>
            <a:pPr eaLnBrk="1" hangingPunct="1">
              <a:lnSpc>
                <a:spcPct val="90000"/>
              </a:lnSpc>
            </a:pPr>
            <a:endParaRPr lang="es-PA" altLang="es-PA" sz="1500">
              <a:latin typeface="Arial;Arial" pitchFamily="32" charset="0"/>
            </a:endParaRPr>
          </a:p>
          <a:p>
            <a:pPr eaLnBrk="1" hangingPunct="1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es-PA" altLang="es-PA" sz="1650">
                <a:latin typeface="Arial;Arial" pitchFamily="32" charset="0"/>
              </a:rPr>
              <a:t>Número de </a:t>
            </a:r>
            <a:r>
              <a:rPr lang="es-PA" altLang="es-PA" sz="1650" i="1">
                <a:latin typeface="Arial;Arial" pitchFamily="32" charset="0"/>
              </a:rPr>
              <a:t>Visitas: </a:t>
            </a:r>
            <a:r>
              <a:rPr lang="es-PA" altLang="es-PA" sz="1650">
                <a:latin typeface="Arial;Arial" pitchFamily="32" charset="0"/>
              </a:rPr>
              <a:t>2114</a:t>
            </a:r>
          </a:p>
          <a:p>
            <a:pPr eaLnBrk="1" hangingPunct="1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es-PA" altLang="es-PA" sz="1650">
                <a:latin typeface="Arial;Arial" pitchFamily="32" charset="0"/>
              </a:rPr>
              <a:t>Países que nos visitan: USA, Colombia , Costa Rica, Venezuela.</a:t>
            </a:r>
          </a:p>
          <a:p>
            <a:pPr eaLnBrk="1" hangingPunct="1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es-PA" altLang="es-PA" sz="1650">
                <a:latin typeface="Arial;Arial" pitchFamily="32" charset="0"/>
              </a:rPr>
              <a:t>Visitas por país</a:t>
            </a:r>
          </a:p>
          <a:p>
            <a:pPr eaLnBrk="1" hangingPunct="1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es-PA" altLang="es-PA" sz="1500">
                <a:latin typeface="Arial;Arial" pitchFamily="32" charset="0"/>
              </a:rPr>
              <a:t>Páginas visitadas</a:t>
            </a:r>
          </a:p>
          <a:p>
            <a:pPr eaLnBrk="1" hangingPunct="1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es-PA" altLang="es-PA" sz="1500">
                <a:latin typeface="Arial;Arial" pitchFamily="32" charset="0"/>
              </a:rPr>
              <a:t>Visitas Mensuales</a:t>
            </a:r>
          </a:p>
          <a:p>
            <a:pPr eaLnBrk="1" hangingPunct="1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</a:pPr>
            <a:endParaRPr lang="es-PA" altLang="es-PA" sz="1500">
              <a:latin typeface="Arial;Arial" pitchFamily="32" charset="0"/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13820" r="4655" b="14635"/>
          <a:stretch>
            <a:fillRect/>
          </a:stretch>
        </p:blipFill>
        <p:spPr bwMode="auto">
          <a:xfrm>
            <a:off x="4950619" y="3914776"/>
            <a:ext cx="1584722" cy="102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407" t="13820" r="4655" b="146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2" descr="http://blog.xpress.com.mx/wp-content/uploads/2010/06/us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914775"/>
            <a:ext cx="203716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91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300" spc="-150" dirty="0">
                <a:solidFill>
                  <a:srgbClr val="C32727"/>
                </a:solidFill>
                <a:effectLst/>
                <a:latin typeface="+mj-lt"/>
              </a:rPr>
              <a:t>Estadísticas en un sitio web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13148" y="2457450"/>
            <a:ext cx="496847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marL="431800" indent="-323850"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PA" altLang="es-PA" sz="1800">
                <a:latin typeface="Arial;Arial" pitchFamily="32" charset="0"/>
              </a:rPr>
              <a:t>Tenemos que </a:t>
            </a:r>
            <a:r>
              <a:rPr lang="es-ES" altLang="es-PA" sz="1800">
                <a:latin typeface="Arial;Arial" pitchFamily="32" charset="0"/>
              </a:rPr>
              <a:t>entender que un sitio no es solo una herramienta informática que genera estadísticas, también es un producto, y como tal debo </a:t>
            </a:r>
            <a:r>
              <a:rPr lang="es-ES" altLang="es-PA" sz="1800">
                <a:solidFill>
                  <a:srgbClr val="800080"/>
                </a:solidFill>
                <a:latin typeface="Arial;Arial" pitchFamily="32" charset="0"/>
              </a:rPr>
              <a:t>conocer que hace el usuario con él</a:t>
            </a:r>
            <a:r>
              <a:rPr lang="es-ES" altLang="es-PA" sz="1800">
                <a:latin typeface="Arial;Arial" pitchFamily="32" charset="0"/>
              </a:rPr>
              <a:t>, </a:t>
            </a:r>
            <a:r>
              <a:rPr lang="es-PA" altLang="es-PA" sz="1800">
                <a:solidFill>
                  <a:srgbClr val="800080"/>
                </a:solidFill>
                <a:latin typeface="Arial;Arial" pitchFamily="32" charset="0"/>
              </a:rPr>
              <a:t>medir los datos y analizarlos  </a:t>
            </a:r>
            <a:r>
              <a:rPr lang="es-ES" altLang="es-PA" sz="1800">
                <a:latin typeface="Arial;Arial" pitchFamily="32" charset="0"/>
              </a:rPr>
              <a:t>es allí donde una nueva disciplina emerge </a:t>
            </a:r>
            <a:r>
              <a:rPr lang="es-ES" altLang="es-PA" sz="1800">
                <a:solidFill>
                  <a:srgbClr val="800080"/>
                </a:solidFill>
                <a:latin typeface="Arial;Arial" pitchFamily="32" charset="0"/>
              </a:rPr>
              <a:t>la Analítica web</a:t>
            </a:r>
            <a:r>
              <a:rPr lang="es-ES" altLang="es-PA" sz="1800">
                <a:latin typeface="Arial;Arial" pitchFamily="32" charset="0"/>
              </a:rPr>
              <a:t>.</a:t>
            </a:r>
            <a:endParaRPr lang="es-PA" altLang="es-PA" sz="1800">
              <a:latin typeface="Arial;Arial" pitchFamily="32" charset="0"/>
            </a:endParaRPr>
          </a:p>
          <a:p>
            <a:pPr eaLnBrk="1" hangingPunct="1">
              <a:lnSpc>
                <a:spcPct val="90000"/>
              </a:lnSpc>
            </a:pPr>
            <a:endParaRPr lang="es-PA" altLang="es-PA" sz="1800">
              <a:latin typeface="Arial;Arial" pitchFamily="32" charset="0"/>
            </a:endParaRPr>
          </a:p>
          <a:p>
            <a:pPr eaLnBrk="1" hangingPunct="1">
              <a:lnSpc>
                <a:spcPct val="90000"/>
              </a:lnSpc>
            </a:pPr>
            <a:endParaRPr lang="es-ES" altLang="es-PA" sz="1800">
              <a:latin typeface="Arial;Arial" pitchFamily="32" charset="0"/>
            </a:endParaRPr>
          </a:p>
        </p:txBody>
      </p:sp>
      <p:pic>
        <p:nvPicPr>
          <p:cNvPr id="10245" name="Picture 9" descr="http://cactusdigital.com/wp-content/uploads/analitica-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03" y="2025254"/>
            <a:ext cx="386119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4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200" spc="-150" dirty="0">
                <a:solidFill>
                  <a:srgbClr val="C32727"/>
                </a:solidFill>
                <a:effectLst/>
                <a:latin typeface="+mj-lt"/>
              </a:rPr>
              <a:t>¿Qué es la Analítica Web (AW)?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924300" y="2241947"/>
            <a:ext cx="4482704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s-ES" altLang="es-PA" sz="2100">
                <a:latin typeface="Arial" panose="020B0604020202020204" pitchFamily="34" charset="0"/>
              </a:rPr>
              <a:t>La disciplina profesional encaminada a </a:t>
            </a:r>
            <a:r>
              <a:rPr lang="es-ES" altLang="es-PA" sz="2100" b="1">
                <a:solidFill>
                  <a:srgbClr val="800080"/>
                </a:solidFill>
                <a:latin typeface="Arial" panose="020B0604020202020204" pitchFamily="34" charset="0"/>
              </a:rPr>
              <a:t>extraer conclusiones</a:t>
            </a:r>
            <a:r>
              <a:rPr lang="es-ES" altLang="es-PA" sz="2100">
                <a:latin typeface="Arial" panose="020B0604020202020204" pitchFamily="34" charset="0"/>
              </a:rPr>
              <a:t>, </a:t>
            </a:r>
            <a:r>
              <a:rPr lang="es-ES" altLang="es-PA" sz="2100" b="1">
                <a:solidFill>
                  <a:srgbClr val="800080"/>
                </a:solidFill>
                <a:latin typeface="Arial" panose="020B0604020202020204" pitchFamily="34" charset="0"/>
              </a:rPr>
              <a:t>definir estrategias o establecer reglas de negocio</a:t>
            </a:r>
            <a:r>
              <a:rPr lang="es-ES" altLang="es-PA" sz="2100">
                <a:latin typeface="Arial" panose="020B0604020202020204" pitchFamily="34" charset="0"/>
              </a:rPr>
              <a:t> sobre la base de los datos recabados en todos aquellos entornos web sobre los que una empresa ejerce control.</a:t>
            </a:r>
          </a:p>
        </p:txBody>
      </p:sp>
      <p:sp>
        <p:nvSpPr>
          <p:cNvPr id="12293" name="CuadroTexto 2"/>
          <p:cNvSpPr txBox="1">
            <a:spLocks noChangeArrowheads="1"/>
          </p:cNvSpPr>
          <p:nvPr/>
        </p:nvSpPr>
        <p:spPr bwMode="auto">
          <a:xfrm>
            <a:off x="7380685" y="4779169"/>
            <a:ext cx="889987" cy="28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PA" sz="1350" i="1"/>
              <a:t>Wikipedia</a:t>
            </a:r>
          </a:p>
        </p:txBody>
      </p:sp>
      <p:pic>
        <p:nvPicPr>
          <p:cNvPr id="12294" name="Picture 6" descr="http://www.avanweb.com/wp-content/uploads/2013/06/analiticaWeb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2240756"/>
            <a:ext cx="3714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134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200" spc="-150" dirty="0">
                <a:solidFill>
                  <a:srgbClr val="C32727"/>
                </a:solidFill>
                <a:effectLst/>
                <a:latin typeface="+mn-lt"/>
              </a:rPr>
              <a:t>¿Qué es la Analítica Web (AW)?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193382" y="2188369"/>
            <a:ext cx="42314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s-PA" altLang="es-PA" sz="2100">
              <a:latin typeface="Arial;Arial" pitchFamily="3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PA" altLang="es-PA" sz="2100">
                <a:latin typeface="Arial" panose="020B0604020202020204" pitchFamily="34" charset="0"/>
              </a:rPr>
              <a:t>Es el resultado de </a:t>
            </a:r>
            <a:r>
              <a:rPr lang="es-PA" altLang="es-PA" sz="2100" b="1">
                <a:solidFill>
                  <a:srgbClr val="800080"/>
                </a:solidFill>
                <a:latin typeface="Arial" panose="020B0604020202020204" pitchFamily="34" charset="0"/>
              </a:rPr>
              <a:t>analizar</a:t>
            </a:r>
            <a:r>
              <a:rPr lang="es-PA" altLang="es-PA" sz="2100" b="1">
                <a:solidFill>
                  <a:srgbClr val="B00035"/>
                </a:solidFill>
                <a:latin typeface="Arial" panose="020B0604020202020204" pitchFamily="34" charset="0"/>
              </a:rPr>
              <a:t> </a:t>
            </a:r>
            <a:r>
              <a:rPr lang="es-PA" altLang="es-PA" sz="2100">
                <a:solidFill>
                  <a:srgbClr val="800080"/>
                </a:solidFill>
                <a:latin typeface="Arial" panose="020B0604020202020204" pitchFamily="34" charset="0"/>
              </a:rPr>
              <a:t>la </a:t>
            </a:r>
            <a:r>
              <a:rPr lang="es-PA" altLang="es-PA" sz="2100" b="1">
                <a:solidFill>
                  <a:srgbClr val="800080"/>
                </a:solidFill>
                <a:latin typeface="Arial" panose="020B0604020202020204" pitchFamily="34" charset="0"/>
              </a:rPr>
              <a:t>actividad del usuario</a:t>
            </a:r>
            <a:r>
              <a:rPr lang="es-PA" altLang="es-PA" sz="2100">
                <a:latin typeface="Arial" panose="020B0604020202020204" pitchFamily="34" charset="0"/>
              </a:rPr>
              <a:t> con el </a:t>
            </a:r>
            <a:r>
              <a:rPr lang="es-PA" altLang="es-PA" sz="2100" b="1">
                <a:solidFill>
                  <a:srgbClr val="800080"/>
                </a:solidFill>
                <a:latin typeface="Arial" panose="020B0604020202020204" pitchFamily="34" charset="0"/>
              </a:rPr>
              <a:t>objetivo</a:t>
            </a:r>
            <a:r>
              <a:rPr lang="es-PA" altLang="es-PA" sz="2100" b="1">
                <a:solidFill>
                  <a:srgbClr val="B00035"/>
                </a:solidFill>
                <a:latin typeface="Arial" panose="020B0604020202020204" pitchFamily="34" charset="0"/>
              </a:rPr>
              <a:t> </a:t>
            </a:r>
            <a:r>
              <a:rPr lang="es-PA" altLang="es-PA" sz="2100">
                <a:latin typeface="Arial" panose="020B0604020202020204" pitchFamily="34" charset="0"/>
              </a:rPr>
              <a:t>de enfocar </a:t>
            </a:r>
            <a:r>
              <a:rPr lang="es-PA" altLang="es-PA" sz="2100" b="1">
                <a:solidFill>
                  <a:srgbClr val="800080"/>
                </a:solidFill>
                <a:latin typeface="Arial" panose="020B0604020202020204" pitchFamily="34" charset="0"/>
              </a:rPr>
              <a:t>acciones</a:t>
            </a:r>
            <a:r>
              <a:rPr lang="es-PA" altLang="es-PA" sz="2100" b="1">
                <a:solidFill>
                  <a:srgbClr val="B00035"/>
                </a:solidFill>
                <a:latin typeface="Arial" panose="020B0604020202020204" pitchFamily="34" charset="0"/>
              </a:rPr>
              <a:t> </a:t>
            </a:r>
            <a:r>
              <a:rPr lang="es-PA" altLang="es-PA" sz="2100">
                <a:latin typeface="Arial" panose="020B0604020202020204" pitchFamily="34" charset="0"/>
              </a:rPr>
              <a:t>a </a:t>
            </a:r>
            <a:r>
              <a:rPr lang="es-PA" altLang="es-PA" sz="2100" b="1">
                <a:solidFill>
                  <a:srgbClr val="800080"/>
                </a:solidFill>
                <a:latin typeface="Arial" panose="020B0604020202020204" pitchFamily="34" charset="0"/>
              </a:rPr>
              <a:t>resultados</a:t>
            </a:r>
            <a:r>
              <a:rPr lang="es-PA" altLang="es-PA" sz="2100" b="1">
                <a:solidFill>
                  <a:srgbClr val="B00035"/>
                </a:solidFill>
                <a:latin typeface="Arial" panose="020B0604020202020204" pitchFamily="34" charset="0"/>
              </a:rPr>
              <a:t> </a:t>
            </a:r>
            <a:r>
              <a:rPr lang="es-PA" altLang="es-PA" sz="2100">
                <a:latin typeface="Arial" panose="020B0604020202020204" pitchFamily="34" charset="0"/>
              </a:rPr>
              <a:t>y</a:t>
            </a:r>
            <a:r>
              <a:rPr lang="es-PA" altLang="es-PA" sz="2100" b="1">
                <a:solidFill>
                  <a:srgbClr val="B00035"/>
                </a:solidFill>
                <a:latin typeface="Arial" panose="020B0604020202020204" pitchFamily="34" charset="0"/>
              </a:rPr>
              <a:t> </a:t>
            </a:r>
            <a:r>
              <a:rPr lang="es-PA" altLang="es-PA" sz="2100" b="1">
                <a:solidFill>
                  <a:srgbClr val="800080"/>
                </a:solidFill>
                <a:latin typeface="Arial" panose="020B0604020202020204" pitchFamily="34" charset="0"/>
              </a:rPr>
              <a:t>generar conocimiento.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s-PA" altLang="es-PA" sz="2100"/>
          </a:p>
        </p:txBody>
      </p:sp>
      <p:sp>
        <p:nvSpPr>
          <p:cNvPr id="14341" name="CuadroTexto 1"/>
          <p:cNvSpPr txBox="1">
            <a:spLocks noChangeArrowheads="1"/>
          </p:cNvSpPr>
          <p:nvPr/>
        </p:nvSpPr>
        <p:spPr bwMode="auto">
          <a:xfrm>
            <a:off x="6678216" y="4455319"/>
            <a:ext cx="1259576" cy="28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PA" sz="1350" i="1"/>
              <a:t>Gemma Muñoz</a:t>
            </a:r>
          </a:p>
        </p:txBody>
      </p:sp>
      <p:pic>
        <p:nvPicPr>
          <p:cNvPr id="14342" name="Picture 6" descr="http://www.avanweb.com/wp-content/uploads/2013/06/analiticaWeb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2240756"/>
            <a:ext cx="3714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84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200" spc="-150" dirty="0">
                <a:solidFill>
                  <a:srgbClr val="C32727"/>
                </a:solidFill>
                <a:effectLst/>
                <a:latin typeface="+mj-lt"/>
              </a:rPr>
              <a:t>Qué generamos en la AW?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31888" r="33228" b="12772"/>
          <a:stretch>
            <a:fillRect/>
          </a:stretch>
        </p:blipFill>
        <p:spPr bwMode="auto">
          <a:xfrm>
            <a:off x="1925241" y="2294335"/>
            <a:ext cx="4644628" cy="234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990" t="31888" r="33228" b="127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34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100138"/>
            <a:ext cx="7886700" cy="7322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</a:tabLst>
            </a:pPr>
            <a:r>
              <a:rPr lang="es-PA" altLang="es-PA" sz="3200" spc="-150" dirty="0">
                <a:solidFill>
                  <a:srgbClr val="C32727"/>
                </a:solidFill>
                <a:effectLst/>
                <a:latin typeface="+mj-lt"/>
              </a:rPr>
              <a:t>Qué hacemos con los datos?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29633" r="41161" b="11539"/>
          <a:stretch>
            <a:fillRect/>
          </a:stretch>
        </p:blipFill>
        <p:spPr bwMode="auto">
          <a:xfrm>
            <a:off x="2519362" y="2240756"/>
            <a:ext cx="3673079" cy="298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120" t="29633" r="41161" b="115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CuadroTexto 1"/>
          <p:cNvSpPr txBox="1">
            <a:spLocks noChangeArrowheads="1"/>
          </p:cNvSpPr>
          <p:nvPr/>
        </p:nvSpPr>
        <p:spPr bwMode="auto">
          <a:xfrm>
            <a:off x="1925241" y="1916907"/>
            <a:ext cx="4654736" cy="28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PA" sz="1350"/>
              <a:t>Si estructuramos los datos de forma correcta podemos generar:</a:t>
            </a:r>
          </a:p>
        </p:txBody>
      </p:sp>
      <p:sp>
        <p:nvSpPr>
          <p:cNvPr id="18438" name="Elipse 2"/>
          <p:cNvSpPr>
            <a:spLocks noChangeArrowheads="1"/>
          </p:cNvSpPr>
          <p:nvPr/>
        </p:nvSpPr>
        <p:spPr bwMode="auto">
          <a:xfrm>
            <a:off x="3762375" y="2457450"/>
            <a:ext cx="539354" cy="53935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PA" sz="1350"/>
          </a:p>
        </p:txBody>
      </p:sp>
    </p:spTree>
    <p:extLst>
      <p:ext uri="{BB962C8B-B14F-4D97-AF65-F5344CB8AC3E}">
        <p14:creationId xmlns:p14="http://schemas.microsoft.com/office/powerpoint/2010/main" val="2669750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PonenciaCOMPDES2016(Otro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arrol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PlantillaPonenciaCOMPDES2016</Template>
  <TotalTime>86</TotalTime>
  <Words>786</Words>
  <Application>Microsoft Office PowerPoint</Application>
  <PresentationFormat>Presentación en pantalla (4:3)</PresentationFormat>
  <Paragraphs>146</Paragraphs>
  <Slides>33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47" baseType="lpstr">
      <vt:lpstr>Microsoft YaHei</vt:lpstr>
      <vt:lpstr>Arial</vt:lpstr>
      <vt:lpstr>Arial;Arial</vt:lpstr>
      <vt:lpstr>Calibri</vt:lpstr>
      <vt:lpstr>Calibri Light</vt:lpstr>
      <vt:lpstr>Cooper Black</vt:lpstr>
      <vt:lpstr>Mongolian Baiti</vt:lpstr>
      <vt:lpstr>Tahoma</vt:lpstr>
      <vt:lpstr>Tahoma,Bold</vt:lpstr>
      <vt:lpstr>Times New Roman</vt:lpstr>
      <vt:lpstr>Wingdings</vt:lpstr>
      <vt:lpstr>PlantillaPonenciaCOMPDES2016(Otro)</vt:lpstr>
      <vt:lpstr>Desarrollo</vt:lpstr>
      <vt:lpstr>Fin</vt:lpstr>
      <vt:lpstr>Principios de Analítica web y SEO utilizando Google Analytics </vt:lpstr>
      <vt:lpstr>TEMA CONCEPTOS DE ANÁLÍTICA WEB </vt:lpstr>
      <vt:lpstr>Introducción</vt:lpstr>
      <vt:lpstr>Estadísticas en un sitio web</vt:lpstr>
      <vt:lpstr>Estadísticas en un sitio web</vt:lpstr>
      <vt:lpstr>¿Qué es la Analítica Web (AW)?</vt:lpstr>
      <vt:lpstr>¿Qué es la Analítica Web (AW)?</vt:lpstr>
      <vt:lpstr>Qué generamos en la AW?</vt:lpstr>
      <vt:lpstr>Qué hacemos con los datos?</vt:lpstr>
      <vt:lpstr>Qué hacemos con la información?</vt:lpstr>
      <vt:lpstr>¿Que Datos puedo obtener de mi sitio web con la Analítica web?</vt:lpstr>
      <vt:lpstr>¿Que Datos puedo obtener de mi sitio web con la Analítica web?</vt:lpstr>
      <vt:lpstr>La  Analítica web se basa en análisis de datos</vt:lpstr>
      <vt:lpstr>¿Qué Metodología seguir en AW?</vt:lpstr>
      <vt:lpstr>KPIs (Key Performance Indicators)</vt:lpstr>
      <vt:lpstr>Analítica Web Caso: Universidad Tecnológica de Panamá</vt:lpstr>
      <vt:lpstr>Vista General 1 enero 2016 – 23 de Febrero 2016</vt:lpstr>
      <vt:lpstr>Vista General / Comparación 1 enero – 23 de Febrero 2016 / 1 enero – 23 de Febrero 2013 </vt:lpstr>
      <vt:lpstr>Analítica Web Universidad Tecnológica de Panamá Edad de nuestros usuarios</vt:lpstr>
      <vt:lpstr>Presentación de PowerPoint</vt:lpstr>
      <vt:lpstr>Analítica Web Universidad Tecnológica de Panamá Páginas más Visitadas</vt:lpstr>
      <vt:lpstr>Analítica Web - UTP</vt:lpstr>
      <vt:lpstr>Analítica Web - UTP</vt:lpstr>
      <vt:lpstr>Analítica Web Universidad Tecnológica de Panamá Tráfico Fuente / Medio / Redes Sociales </vt:lpstr>
      <vt:lpstr>KPIs (Key Performance Indicators)</vt:lpstr>
      <vt:lpstr>Analítica Web Universidad Tecnológica de Panamá Acceso a Dispositivos</vt:lpstr>
      <vt:lpstr>KPIs (Key Performance Indicators)</vt:lpstr>
      <vt:lpstr>Analítica Web Universidad Tecnológica de Panamá Buscando Engagement</vt:lpstr>
      <vt:lpstr>Página de Infografías</vt:lpstr>
      <vt:lpstr>docentes.utp.ac.pa</vt:lpstr>
      <vt:lpstr>academia.utp.ac.pa</vt:lpstr>
      <vt:lpstr>Conclusión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Principios de Analítica web y SEO utilizando Google Analytics</dc:title>
  <dc:creator>danny-david</dc:creator>
  <cp:lastModifiedBy>danny-david</cp:lastModifiedBy>
  <cp:revision>11</cp:revision>
  <dcterms:created xsi:type="dcterms:W3CDTF">2016-06-29T14:57:03Z</dcterms:created>
  <dcterms:modified xsi:type="dcterms:W3CDTF">2016-06-29T16:35:51Z</dcterms:modified>
</cp:coreProperties>
</file>