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6" r:id="rId2"/>
    <p:sldMasterId id="2147483651" r:id="rId3"/>
  </p:sldMasterIdLst>
  <p:notesMasterIdLst>
    <p:notesMasterId r:id="rId69"/>
  </p:notesMasterIdLst>
  <p:handoutMasterIdLst>
    <p:handoutMasterId r:id="rId70"/>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11" r:id="rId47"/>
    <p:sldId id="312" r:id="rId48"/>
    <p:sldId id="313" r:id="rId49"/>
    <p:sldId id="314" r:id="rId50"/>
    <p:sldId id="330" r:id="rId51"/>
    <p:sldId id="331" r:id="rId52"/>
    <p:sldId id="315" r:id="rId53"/>
    <p:sldId id="316" r:id="rId54"/>
    <p:sldId id="317" r:id="rId55"/>
    <p:sldId id="329" r:id="rId56"/>
    <p:sldId id="332" r:id="rId57"/>
    <p:sldId id="318" r:id="rId58"/>
    <p:sldId id="319" r:id="rId59"/>
    <p:sldId id="320" r:id="rId60"/>
    <p:sldId id="321" r:id="rId61"/>
    <p:sldId id="322" r:id="rId62"/>
    <p:sldId id="323" r:id="rId63"/>
    <p:sldId id="324" r:id="rId64"/>
    <p:sldId id="325" r:id="rId65"/>
    <p:sldId id="326" r:id="rId66"/>
    <p:sldId id="327" r:id="rId67"/>
    <p:sldId id="265"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2D2D"/>
    <a:srgbClr val="FF0505"/>
    <a:srgbClr val="DE0000"/>
    <a:srgbClr val="C32727"/>
    <a:srgbClr val="1A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47"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notesViewPr>
    <p:cSldViewPr>
      <p:cViewPr varScale="1">
        <p:scale>
          <a:sx n="50" d="100"/>
          <a:sy n="50" d="100"/>
        </p:scale>
        <p:origin x="-25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CDEF05-7AB6-48DB-8E6C-6EC90BF1EDD5}" type="datetimeFigureOut">
              <a:rPr lang="es-ES" smtClean="0"/>
              <a:t>29/06/2016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71DEB8-8CE0-42BC-8C53-9BB0EB735933}" type="slidenum">
              <a:rPr lang="es-ES" smtClean="0"/>
              <a:t>‹Nº›</a:t>
            </a:fld>
            <a:endParaRPr lang="es-ES"/>
          </a:p>
        </p:txBody>
      </p:sp>
    </p:spTree>
    <p:extLst>
      <p:ext uri="{BB962C8B-B14F-4D97-AF65-F5344CB8AC3E}">
        <p14:creationId xmlns:p14="http://schemas.microsoft.com/office/powerpoint/2010/main" val="220390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4838-590E-4AC2-9665-4AEFD7943261}" type="datetimeFigureOut">
              <a:rPr lang="es-ES" smtClean="0"/>
              <a:t>29/06/2016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217FF-173B-44FA-9631-402A11DE084C}" type="slidenum">
              <a:rPr lang="es-ES" smtClean="0"/>
              <a:t>‹Nº›</a:t>
            </a:fld>
            <a:endParaRPr lang="es-ES"/>
          </a:p>
        </p:txBody>
      </p:sp>
    </p:spTree>
    <p:extLst>
      <p:ext uri="{BB962C8B-B14F-4D97-AF65-F5344CB8AC3E}">
        <p14:creationId xmlns:p14="http://schemas.microsoft.com/office/powerpoint/2010/main" val="236105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a:t>
            </a:fld>
            <a:endParaRPr lang="es-PA" dirty="0"/>
          </a:p>
        </p:txBody>
      </p:sp>
    </p:spTree>
    <p:extLst>
      <p:ext uri="{BB962C8B-B14F-4D97-AF65-F5344CB8AC3E}">
        <p14:creationId xmlns:p14="http://schemas.microsoft.com/office/powerpoint/2010/main" val="41416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12</a:t>
            </a:fld>
            <a:endParaRPr lang="es-PA" dirty="0"/>
          </a:p>
        </p:txBody>
      </p:sp>
    </p:spTree>
    <p:extLst>
      <p:ext uri="{BB962C8B-B14F-4D97-AF65-F5344CB8AC3E}">
        <p14:creationId xmlns:p14="http://schemas.microsoft.com/office/powerpoint/2010/main" val="393681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13</a:t>
            </a:fld>
            <a:endParaRPr lang="es-PA" dirty="0"/>
          </a:p>
        </p:txBody>
      </p:sp>
    </p:spTree>
    <p:extLst>
      <p:ext uri="{BB962C8B-B14F-4D97-AF65-F5344CB8AC3E}">
        <p14:creationId xmlns:p14="http://schemas.microsoft.com/office/powerpoint/2010/main" val="324991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14</a:t>
            </a:fld>
            <a:endParaRPr lang="es-PA" dirty="0"/>
          </a:p>
        </p:txBody>
      </p:sp>
    </p:spTree>
    <p:extLst>
      <p:ext uri="{BB962C8B-B14F-4D97-AF65-F5344CB8AC3E}">
        <p14:creationId xmlns:p14="http://schemas.microsoft.com/office/powerpoint/2010/main" val="238831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15</a:t>
            </a:fld>
            <a:endParaRPr lang="es-PA" dirty="0"/>
          </a:p>
        </p:txBody>
      </p:sp>
    </p:spTree>
    <p:extLst>
      <p:ext uri="{BB962C8B-B14F-4D97-AF65-F5344CB8AC3E}">
        <p14:creationId xmlns:p14="http://schemas.microsoft.com/office/powerpoint/2010/main" val="47458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16</a:t>
            </a:fld>
            <a:endParaRPr lang="es-PA" dirty="0"/>
          </a:p>
        </p:txBody>
      </p:sp>
    </p:spTree>
    <p:extLst>
      <p:ext uri="{BB962C8B-B14F-4D97-AF65-F5344CB8AC3E}">
        <p14:creationId xmlns:p14="http://schemas.microsoft.com/office/powerpoint/2010/main" val="426807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17</a:t>
            </a:fld>
            <a:endParaRPr lang="es-PA" dirty="0"/>
          </a:p>
        </p:txBody>
      </p:sp>
    </p:spTree>
    <p:extLst>
      <p:ext uri="{BB962C8B-B14F-4D97-AF65-F5344CB8AC3E}">
        <p14:creationId xmlns:p14="http://schemas.microsoft.com/office/powerpoint/2010/main" val="340446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18</a:t>
            </a:fld>
            <a:endParaRPr lang="es-PA" dirty="0"/>
          </a:p>
        </p:txBody>
      </p:sp>
    </p:spTree>
    <p:extLst>
      <p:ext uri="{BB962C8B-B14F-4D97-AF65-F5344CB8AC3E}">
        <p14:creationId xmlns:p14="http://schemas.microsoft.com/office/powerpoint/2010/main" val="373800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19</a:t>
            </a:fld>
            <a:endParaRPr lang="es-PA" dirty="0"/>
          </a:p>
        </p:txBody>
      </p:sp>
    </p:spTree>
    <p:extLst>
      <p:ext uri="{BB962C8B-B14F-4D97-AF65-F5344CB8AC3E}">
        <p14:creationId xmlns:p14="http://schemas.microsoft.com/office/powerpoint/2010/main" val="1704551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20</a:t>
            </a:fld>
            <a:endParaRPr lang="es-PA" dirty="0"/>
          </a:p>
        </p:txBody>
      </p:sp>
    </p:spTree>
    <p:extLst>
      <p:ext uri="{BB962C8B-B14F-4D97-AF65-F5344CB8AC3E}">
        <p14:creationId xmlns:p14="http://schemas.microsoft.com/office/powerpoint/2010/main" val="429321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21</a:t>
            </a:fld>
            <a:endParaRPr lang="es-PA" dirty="0"/>
          </a:p>
        </p:txBody>
      </p:sp>
    </p:spTree>
    <p:extLst>
      <p:ext uri="{BB962C8B-B14F-4D97-AF65-F5344CB8AC3E}">
        <p14:creationId xmlns:p14="http://schemas.microsoft.com/office/powerpoint/2010/main" val="75280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a:t>
            </a:fld>
            <a:endParaRPr lang="es-PA" dirty="0"/>
          </a:p>
        </p:txBody>
      </p:sp>
    </p:spTree>
    <p:extLst>
      <p:ext uri="{BB962C8B-B14F-4D97-AF65-F5344CB8AC3E}">
        <p14:creationId xmlns:p14="http://schemas.microsoft.com/office/powerpoint/2010/main" val="2746211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22</a:t>
            </a:fld>
            <a:endParaRPr lang="es-PA" dirty="0"/>
          </a:p>
        </p:txBody>
      </p:sp>
    </p:spTree>
    <p:extLst>
      <p:ext uri="{BB962C8B-B14F-4D97-AF65-F5344CB8AC3E}">
        <p14:creationId xmlns:p14="http://schemas.microsoft.com/office/powerpoint/2010/main" val="134901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23</a:t>
            </a:fld>
            <a:endParaRPr lang="es-PA" dirty="0"/>
          </a:p>
        </p:txBody>
      </p:sp>
    </p:spTree>
    <p:extLst>
      <p:ext uri="{BB962C8B-B14F-4D97-AF65-F5344CB8AC3E}">
        <p14:creationId xmlns:p14="http://schemas.microsoft.com/office/powerpoint/2010/main" val="269944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24</a:t>
            </a:fld>
            <a:endParaRPr lang="es-PA" dirty="0"/>
          </a:p>
        </p:txBody>
      </p:sp>
    </p:spTree>
    <p:extLst>
      <p:ext uri="{BB962C8B-B14F-4D97-AF65-F5344CB8AC3E}">
        <p14:creationId xmlns:p14="http://schemas.microsoft.com/office/powerpoint/2010/main" val="380838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25</a:t>
            </a:fld>
            <a:endParaRPr lang="es-PA" dirty="0"/>
          </a:p>
        </p:txBody>
      </p:sp>
    </p:spTree>
    <p:extLst>
      <p:ext uri="{BB962C8B-B14F-4D97-AF65-F5344CB8AC3E}">
        <p14:creationId xmlns:p14="http://schemas.microsoft.com/office/powerpoint/2010/main" val="913291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26</a:t>
            </a:fld>
            <a:endParaRPr lang="es-PA" dirty="0"/>
          </a:p>
        </p:txBody>
      </p:sp>
    </p:spTree>
    <p:extLst>
      <p:ext uri="{BB962C8B-B14F-4D97-AF65-F5344CB8AC3E}">
        <p14:creationId xmlns:p14="http://schemas.microsoft.com/office/powerpoint/2010/main" val="327084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27</a:t>
            </a:fld>
            <a:endParaRPr lang="es-PA" dirty="0"/>
          </a:p>
        </p:txBody>
      </p:sp>
    </p:spTree>
    <p:extLst>
      <p:ext uri="{BB962C8B-B14F-4D97-AF65-F5344CB8AC3E}">
        <p14:creationId xmlns:p14="http://schemas.microsoft.com/office/powerpoint/2010/main" val="227942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28</a:t>
            </a:fld>
            <a:endParaRPr lang="es-PA" dirty="0"/>
          </a:p>
        </p:txBody>
      </p:sp>
    </p:spTree>
    <p:extLst>
      <p:ext uri="{BB962C8B-B14F-4D97-AF65-F5344CB8AC3E}">
        <p14:creationId xmlns:p14="http://schemas.microsoft.com/office/powerpoint/2010/main" val="346707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29</a:t>
            </a:fld>
            <a:endParaRPr lang="es-PA" dirty="0"/>
          </a:p>
        </p:txBody>
      </p:sp>
    </p:spTree>
    <p:extLst>
      <p:ext uri="{BB962C8B-B14F-4D97-AF65-F5344CB8AC3E}">
        <p14:creationId xmlns:p14="http://schemas.microsoft.com/office/powerpoint/2010/main" val="22791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30</a:t>
            </a:fld>
            <a:endParaRPr lang="es-PA" dirty="0"/>
          </a:p>
        </p:txBody>
      </p:sp>
    </p:spTree>
    <p:extLst>
      <p:ext uri="{BB962C8B-B14F-4D97-AF65-F5344CB8AC3E}">
        <p14:creationId xmlns:p14="http://schemas.microsoft.com/office/powerpoint/2010/main" val="2238050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31</a:t>
            </a:fld>
            <a:endParaRPr lang="es-PA" dirty="0"/>
          </a:p>
        </p:txBody>
      </p:sp>
    </p:spTree>
    <p:extLst>
      <p:ext uri="{BB962C8B-B14F-4D97-AF65-F5344CB8AC3E}">
        <p14:creationId xmlns:p14="http://schemas.microsoft.com/office/powerpoint/2010/main" val="116601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a:t>
            </a:fld>
            <a:endParaRPr lang="es-PA" dirty="0"/>
          </a:p>
        </p:txBody>
      </p:sp>
    </p:spTree>
    <p:extLst>
      <p:ext uri="{BB962C8B-B14F-4D97-AF65-F5344CB8AC3E}">
        <p14:creationId xmlns:p14="http://schemas.microsoft.com/office/powerpoint/2010/main" val="347924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32</a:t>
            </a:fld>
            <a:endParaRPr lang="es-PA" dirty="0"/>
          </a:p>
        </p:txBody>
      </p:sp>
    </p:spTree>
    <p:extLst>
      <p:ext uri="{BB962C8B-B14F-4D97-AF65-F5344CB8AC3E}">
        <p14:creationId xmlns:p14="http://schemas.microsoft.com/office/powerpoint/2010/main" val="212481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33</a:t>
            </a:fld>
            <a:endParaRPr lang="es-PA" dirty="0"/>
          </a:p>
        </p:txBody>
      </p:sp>
    </p:spTree>
    <p:extLst>
      <p:ext uri="{BB962C8B-B14F-4D97-AF65-F5344CB8AC3E}">
        <p14:creationId xmlns:p14="http://schemas.microsoft.com/office/powerpoint/2010/main" val="424022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34</a:t>
            </a:fld>
            <a:endParaRPr lang="es-PA" dirty="0"/>
          </a:p>
        </p:txBody>
      </p:sp>
    </p:spTree>
    <p:extLst>
      <p:ext uri="{BB962C8B-B14F-4D97-AF65-F5344CB8AC3E}">
        <p14:creationId xmlns:p14="http://schemas.microsoft.com/office/powerpoint/2010/main" val="136567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35</a:t>
            </a:fld>
            <a:endParaRPr lang="es-PA" dirty="0"/>
          </a:p>
        </p:txBody>
      </p:sp>
    </p:spTree>
    <p:extLst>
      <p:ext uri="{BB962C8B-B14F-4D97-AF65-F5344CB8AC3E}">
        <p14:creationId xmlns:p14="http://schemas.microsoft.com/office/powerpoint/2010/main" val="493505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36</a:t>
            </a:fld>
            <a:endParaRPr lang="es-PA" dirty="0"/>
          </a:p>
        </p:txBody>
      </p:sp>
    </p:spTree>
    <p:extLst>
      <p:ext uri="{BB962C8B-B14F-4D97-AF65-F5344CB8AC3E}">
        <p14:creationId xmlns:p14="http://schemas.microsoft.com/office/powerpoint/2010/main" val="3011531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37</a:t>
            </a:fld>
            <a:endParaRPr lang="es-PA" dirty="0"/>
          </a:p>
        </p:txBody>
      </p:sp>
    </p:spTree>
    <p:extLst>
      <p:ext uri="{BB962C8B-B14F-4D97-AF65-F5344CB8AC3E}">
        <p14:creationId xmlns:p14="http://schemas.microsoft.com/office/powerpoint/2010/main" val="3074513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38</a:t>
            </a:fld>
            <a:endParaRPr lang="es-PA" dirty="0"/>
          </a:p>
        </p:txBody>
      </p:sp>
    </p:spTree>
    <p:extLst>
      <p:ext uri="{BB962C8B-B14F-4D97-AF65-F5344CB8AC3E}">
        <p14:creationId xmlns:p14="http://schemas.microsoft.com/office/powerpoint/2010/main" val="842209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39</a:t>
            </a:fld>
            <a:endParaRPr lang="es-PA" dirty="0"/>
          </a:p>
        </p:txBody>
      </p:sp>
    </p:spTree>
    <p:extLst>
      <p:ext uri="{BB962C8B-B14F-4D97-AF65-F5344CB8AC3E}">
        <p14:creationId xmlns:p14="http://schemas.microsoft.com/office/powerpoint/2010/main" val="3152995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40</a:t>
            </a:fld>
            <a:endParaRPr lang="es-PA" dirty="0"/>
          </a:p>
        </p:txBody>
      </p:sp>
    </p:spTree>
    <p:extLst>
      <p:ext uri="{BB962C8B-B14F-4D97-AF65-F5344CB8AC3E}">
        <p14:creationId xmlns:p14="http://schemas.microsoft.com/office/powerpoint/2010/main" val="4243714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41</a:t>
            </a:fld>
            <a:endParaRPr lang="es-PA" dirty="0"/>
          </a:p>
        </p:txBody>
      </p:sp>
    </p:spTree>
    <p:extLst>
      <p:ext uri="{BB962C8B-B14F-4D97-AF65-F5344CB8AC3E}">
        <p14:creationId xmlns:p14="http://schemas.microsoft.com/office/powerpoint/2010/main" val="136605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a:t>
            </a:fld>
            <a:endParaRPr lang="es-PA" dirty="0"/>
          </a:p>
        </p:txBody>
      </p:sp>
    </p:spTree>
    <p:extLst>
      <p:ext uri="{BB962C8B-B14F-4D97-AF65-F5344CB8AC3E}">
        <p14:creationId xmlns:p14="http://schemas.microsoft.com/office/powerpoint/2010/main" val="3791920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42</a:t>
            </a:fld>
            <a:endParaRPr lang="es-PA" dirty="0"/>
          </a:p>
        </p:txBody>
      </p:sp>
    </p:spTree>
    <p:extLst>
      <p:ext uri="{BB962C8B-B14F-4D97-AF65-F5344CB8AC3E}">
        <p14:creationId xmlns:p14="http://schemas.microsoft.com/office/powerpoint/2010/main" val="2080563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43</a:t>
            </a:fld>
            <a:endParaRPr lang="es-PA" dirty="0"/>
          </a:p>
        </p:txBody>
      </p:sp>
    </p:spTree>
    <p:extLst>
      <p:ext uri="{BB962C8B-B14F-4D97-AF65-F5344CB8AC3E}">
        <p14:creationId xmlns:p14="http://schemas.microsoft.com/office/powerpoint/2010/main" val="1316786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44</a:t>
            </a:fld>
            <a:endParaRPr lang="es-PA" dirty="0"/>
          </a:p>
        </p:txBody>
      </p:sp>
    </p:spTree>
    <p:extLst>
      <p:ext uri="{BB962C8B-B14F-4D97-AF65-F5344CB8AC3E}">
        <p14:creationId xmlns:p14="http://schemas.microsoft.com/office/powerpoint/2010/main" val="376545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45</a:t>
            </a:fld>
            <a:endParaRPr lang="es-PA" dirty="0"/>
          </a:p>
        </p:txBody>
      </p:sp>
    </p:spTree>
    <p:extLst>
      <p:ext uri="{BB962C8B-B14F-4D97-AF65-F5344CB8AC3E}">
        <p14:creationId xmlns:p14="http://schemas.microsoft.com/office/powerpoint/2010/main" val="4157778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46</a:t>
            </a:fld>
            <a:endParaRPr lang="es-PA" dirty="0"/>
          </a:p>
        </p:txBody>
      </p:sp>
    </p:spTree>
    <p:extLst>
      <p:ext uri="{BB962C8B-B14F-4D97-AF65-F5344CB8AC3E}">
        <p14:creationId xmlns:p14="http://schemas.microsoft.com/office/powerpoint/2010/main" val="4217325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47</a:t>
            </a:fld>
            <a:endParaRPr lang="es-PA" dirty="0"/>
          </a:p>
        </p:txBody>
      </p:sp>
    </p:spTree>
    <p:extLst>
      <p:ext uri="{BB962C8B-B14F-4D97-AF65-F5344CB8AC3E}">
        <p14:creationId xmlns:p14="http://schemas.microsoft.com/office/powerpoint/2010/main" val="424091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50</a:t>
            </a:fld>
            <a:endParaRPr lang="es-PA" dirty="0"/>
          </a:p>
        </p:txBody>
      </p:sp>
    </p:spTree>
    <p:extLst>
      <p:ext uri="{BB962C8B-B14F-4D97-AF65-F5344CB8AC3E}">
        <p14:creationId xmlns:p14="http://schemas.microsoft.com/office/powerpoint/2010/main" val="3894109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51</a:t>
            </a:fld>
            <a:endParaRPr lang="es-PA" dirty="0"/>
          </a:p>
        </p:txBody>
      </p:sp>
    </p:spTree>
    <p:extLst>
      <p:ext uri="{BB962C8B-B14F-4D97-AF65-F5344CB8AC3E}">
        <p14:creationId xmlns:p14="http://schemas.microsoft.com/office/powerpoint/2010/main" val="155718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52</a:t>
            </a:fld>
            <a:endParaRPr lang="es-PA" dirty="0"/>
          </a:p>
        </p:txBody>
      </p:sp>
    </p:spTree>
    <p:extLst>
      <p:ext uri="{BB962C8B-B14F-4D97-AF65-F5344CB8AC3E}">
        <p14:creationId xmlns:p14="http://schemas.microsoft.com/office/powerpoint/2010/main" val="76049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55</a:t>
            </a:fld>
            <a:endParaRPr lang="es-PA" dirty="0"/>
          </a:p>
        </p:txBody>
      </p:sp>
    </p:spTree>
    <p:extLst>
      <p:ext uri="{BB962C8B-B14F-4D97-AF65-F5344CB8AC3E}">
        <p14:creationId xmlns:p14="http://schemas.microsoft.com/office/powerpoint/2010/main" val="30234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7</a:t>
            </a:fld>
            <a:endParaRPr lang="es-PA" dirty="0"/>
          </a:p>
        </p:txBody>
      </p:sp>
    </p:spTree>
    <p:extLst>
      <p:ext uri="{BB962C8B-B14F-4D97-AF65-F5344CB8AC3E}">
        <p14:creationId xmlns:p14="http://schemas.microsoft.com/office/powerpoint/2010/main" val="1227684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56</a:t>
            </a:fld>
            <a:endParaRPr lang="es-PA" dirty="0"/>
          </a:p>
        </p:txBody>
      </p:sp>
    </p:spTree>
    <p:extLst>
      <p:ext uri="{BB962C8B-B14F-4D97-AF65-F5344CB8AC3E}">
        <p14:creationId xmlns:p14="http://schemas.microsoft.com/office/powerpoint/2010/main" val="1121517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57</a:t>
            </a:fld>
            <a:endParaRPr lang="es-PA" dirty="0"/>
          </a:p>
        </p:txBody>
      </p:sp>
    </p:spTree>
    <p:extLst>
      <p:ext uri="{BB962C8B-B14F-4D97-AF65-F5344CB8AC3E}">
        <p14:creationId xmlns:p14="http://schemas.microsoft.com/office/powerpoint/2010/main" val="3668971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58</a:t>
            </a:fld>
            <a:endParaRPr lang="es-PA" dirty="0"/>
          </a:p>
        </p:txBody>
      </p:sp>
    </p:spTree>
    <p:extLst>
      <p:ext uri="{BB962C8B-B14F-4D97-AF65-F5344CB8AC3E}">
        <p14:creationId xmlns:p14="http://schemas.microsoft.com/office/powerpoint/2010/main" val="2113527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59</a:t>
            </a:fld>
            <a:endParaRPr lang="es-PA" dirty="0"/>
          </a:p>
        </p:txBody>
      </p:sp>
    </p:spTree>
    <p:extLst>
      <p:ext uri="{BB962C8B-B14F-4D97-AF65-F5344CB8AC3E}">
        <p14:creationId xmlns:p14="http://schemas.microsoft.com/office/powerpoint/2010/main" val="2792934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60</a:t>
            </a:fld>
            <a:endParaRPr lang="es-PA" dirty="0"/>
          </a:p>
        </p:txBody>
      </p:sp>
    </p:spTree>
    <p:extLst>
      <p:ext uri="{BB962C8B-B14F-4D97-AF65-F5344CB8AC3E}">
        <p14:creationId xmlns:p14="http://schemas.microsoft.com/office/powerpoint/2010/main" val="1072505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61</a:t>
            </a:fld>
            <a:endParaRPr lang="es-PA" dirty="0"/>
          </a:p>
        </p:txBody>
      </p:sp>
    </p:spTree>
    <p:extLst>
      <p:ext uri="{BB962C8B-B14F-4D97-AF65-F5344CB8AC3E}">
        <p14:creationId xmlns:p14="http://schemas.microsoft.com/office/powerpoint/2010/main" val="681728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62</a:t>
            </a:fld>
            <a:endParaRPr lang="es-PA" dirty="0"/>
          </a:p>
        </p:txBody>
      </p:sp>
    </p:spTree>
    <p:extLst>
      <p:ext uri="{BB962C8B-B14F-4D97-AF65-F5344CB8AC3E}">
        <p14:creationId xmlns:p14="http://schemas.microsoft.com/office/powerpoint/2010/main" val="280633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63</a:t>
            </a:fld>
            <a:endParaRPr lang="es-PA" dirty="0"/>
          </a:p>
        </p:txBody>
      </p:sp>
    </p:spTree>
    <p:extLst>
      <p:ext uri="{BB962C8B-B14F-4D97-AF65-F5344CB8AC3E}">
        <p14:creationId xmlns:p14="http://schemas.microsoft.com/office/powerpoint/2010/main" val="3702123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64</a:t>
            </a:fld>
            <a:endParaRPr lang="es-PA" dirty="0"/>
          </a:p>
        </p:txBody>
      </p:sp>
    </p:spTree>
    <p:extLst>
      <p:ext uri="{BB962C8B-B14F-4D97-AF65-F5344CB8AC3E}">
        <p14:creationId xmlns:p14="http://schemas.microsoft.com/office/powerpoint/2010/main" val="41014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8</a:t>
            </a:fld>
            <a:endParaRPr lang="es-PA" dirty="0"/>
          </a:p>
        </p:txBody>
      </p:sp>
    </p:spTree>
    <p:extLst>
      <p:ext uri="{BB962C8B-B14F-4D97-AF65-F5344CB8AC3E}">
        <p14:creationId xmlns:p14="http://schemas.microsoft.com/office/powerpoint/2010/main" val="236298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9</a:t>
            </a:fld>
            <a:endParaRPr lang="es-PA" dirty="0"/>
          </a:p>
        </p:txBody>
      </p:sp>
    </p:spTree>
    <p:extLst>
      <p:ext uri="{BB962C8B-B14F-4D97-AF65-F5344CB8AC3E}">
        <p14:creationId xmlns:p14="http://schemas.microsoft.com/office/powerpoint/2010/main" val="61828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10</a:t>
            </a:fld>
            <a:endParaRPr lang="es-PA" dirty="0"/>
          </a:p>
        </p:txBody>
      </p:sp>
    </p:spTree>
    <p:extLst>
      <p:ext uri="{BB962C8B-B14F-4D97-AF65-F5344CB8AC3E}">
        <p14:creationId xmlns:p14="http://schemas.microsoft.com/office/powerpoint/2010/main" val="185510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163563-F930-4992-AD82-B528371107D8}" type="slidenum">
              <a:rPr lang="es-PA" smtClean="0"/>
              <a:pPr/>
              <a:t>11</a:t>
            </a:fld>
            <a:endParaRPr lang="es-PA" dirty="0"/>
          </a:p>
        </p:txBody>
      </p:sp>
    </p:spTree>
    <p:extLst>
      <p:ext uri="{BB962C8B-B14F-4D97-AF65-F5344CB8AC3E}">
        <p14:creationId xmlns:p14="http://schemas.microsoft.com/office/powerpoint/2010/main" val="99309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24" name="23 CuadroTexto"/>
          <p:cNvSpPr txBox="1"/>
          <p:nvPr userDrawn="1"/>
        </p:nvSpPr>
        <p:spPr>
          <a:xfrm>
            <a:off x="1214414" y="6596414"/>
            <a:ext cx="7000924" cy="261610"/>
          </a:xfrm>
          <a:prstGeom prst="rect">
            <a:avLst/>
          </a:prstGeom>
          <a:noFill/>
          <a:ln>
            <a:noFill/>
          </a:ln>
          <a:effectLst>
            <a:softEdge rad="12700"/>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1" u="none" strike="noStrike" kern="0" cap="none" spc="0" normalizeH="0" baseline="0" noProof="0" dirty="0" smtClean="0">
                <a:ln>
                  <a:noFill/>
                </a:ln>
                <a:solidFill>
                  <a:srgbClr val="D6ECFF">
                    <a:lumMod val="25000"/>
                  </a:srgbClr>
                </a:solidFill>
                <a:effectLst/>
                <a:uLnTx/>
                <a:uFillTx/>
                <a:latin typeface="+mn-lt"/>
              </a:rPr>
              <a:t>www.compdes.org</a:t>
            </a:r>
            <a:endParaRPr kumimoji="0" lang="es-ES" sz="1100" b="1" i="1" u="none" strike="noStrike" kern="0" cap="none" spc="0" normalizeH="0" baseline="0" noProof="0" dirty="0">
              <a:ln>
                <a:noFill/>
              </a:ln>
              <a:solidFill>
                <a:srgbClr val="D6ECFF">
                  <a:lumMod val="25000"/>
                </a:srgbClr>
              </a:solidFill>
              <a:effectLst/>
              <a:uLnTx/>
              <a:uFillTx/>
              <a:latin typeface="+mn-lt"/>
            </a:endParaRPr>
          </a:p>
        </p:txBody>
      </p:sp>
      <p:sp>
        <p:nvSpPr>
          <p:cNvPr id="2" name="1 Título"/>
          <p:cNvSpPr>
            <a:spLocks noGrp="1"/>
          </p:cNvSpPr>
          <p:nvPr>
            <p:ph type="title" hasCustomPrompt="1"/>
          </p:nvPr>
        </p:nvSpPr>
        <p:spPr>
          <a:xfrm>
            <a:off x="1" y="2636912"/>
            <a:ext cx="9143998" cy="1143000"/>
          </a:xfrm>
        </p:spPr>
        <p:txBody>
          <a:bodyPr/>
          <a:lstStyle>
            <a:lvl1pPr>
              <a:defRPr b="1"/>
            </a:lvl1pPr>
          </a:lstStyle>
          <a:p>
            <a:r>
              <a:rPr lang="es-ES" dirty="0" smtClean="0"/>
              <a:t>Título de la ponencia</a:t>
            </a:r>
            <a:endParaRPr lang="es-NI" dirty="0"/>
          </a:p>
        </p:txBody>
      </p:sp>
      <p:sp>
        <p:nvSpPr>
          <p:cNvPr id="8" name="7 Marcador de texto"/>
          <p:cNvSpPr>
            <a:spLocks noGrp="1"/>
          </p:cNvSpPr>
          <p:nvPr>
            <p:ph type="body" sz="quarter" idx="10" hasCustomPrompt="1"/>
          </p:nvPr>
        </p:nvSpPr>
        <p:spPr>
          <a:xfrm>
            <a:off x="215516" y="4005834"/>
            <a:ext cx="8712968" cy="647303"/>
          </a:xfrm>
        </p:spPr>
        <p:txBody>
          <a:bodyPr>
            <a:normAutofit/>
          </a:bodyPr>
          <a:lstStyle>
            <a:lvl1pPr>
              <a:defRPr sz="3000"/>
            </a:lvl1pPr>
          </a:lstStyle>
          <a:p>
            <a:pPr lvl="0"/>
            <a:r>
              <a:rPr lang="es-ES" dirty="0" smtClean="0"/>
              <a:t>Autor(es) de la ponencia, grado académico</a:t>
            </a:r>
            <a:endParaRPr lang="es-NI" dirty="0"/>
          </a:p>
        </p:txBody>
      </p:sp>
      <p:sp>
        <p:nvSpPr>
          <p:cNvPr id="4" name="3 Marcador de contenido"/>
          <p:cNvSpPr>
            <a:spLocks noGrp="1"/>
          </p:cNvSpPr>
          <p:nvPr>
            <p:ph sz="quarter" idx="11" hasCustomPrompt="1"/>
          </p:nvPr>
        </p:nvSpPr>
        <p:spPr>
          <a:xfrm>
            <a:off x="215516" y="4869308"/>
            <a:ext cx="8712000" cy="648000"/>
          </a:xfrm>
        </p:spPr>
        <p:txBody>
          <a:bodyPr>
            <a:normAutofit/>
          </a:bodyPr>
          <a:lstStyle>
            <a:lvl1pPr>
              <a:defRPr sz="2800"/>
            </a:lvl1pPr>
          </a:lstStyle>
          <a:p>
            <a:pPr lvl="0"/>
            <a:r>
              <a:rPr lang="es-ES" dirty="0" smtClean="0"/>
              <a:t>Universidad, País</a:t>
            </a:r>
            <a:endParaRPr lang="es-NI" dirty="0"/>
          </a:p>
        </p:txBody>
      </p:sp>
      <p:sp>
        <p:nvSpPr>
          <p:cNvPr id="5" name="4 Marcador de contenido"/>
          <p:cNvSpPr>
            <a:spLocks noGrp="1"/>
          </p:cNvSpPr>
          <p:nvPr>
            <p:ph sz="quarter" idx="12" hasCustomPrompt="1"/>
          </p:nvPr>
        </p:nvSpPr>
        <p:spPr>
          <a:xfrm>
            <a:off x="215516" y="5733256"/>
            <a:ext cx="8712000" cy="648000"/>
          </a:xfrm>
        </p:spPr>
        <p:txBody>
          <a:bodyPr>
            <a:noAutofit/>
          </a:bodyPr>
          <a:lstStyle>
            <a:lvl1pPr>
              <a:defRPr sz="2600"/>
            </a:lvl1pPr>
          </a:lstStyle>
          <a:p>
            <a:pPr lvl="0"/>
            <a:r>
              <a:rPr lang="es-ES" dirty="0" smtClean="0"/>
              <a:t>Fecha de la ponencia en formato día / </a:t>
            </a:r>
            <a:r>
              <a:rPr lang="es-ES" dirty="0" err="1" smtClean="0"/>
              <a:t>mes_en_letras</a:t>
            </a:r>
            <a:r>
              <a:rPr lang="es-ES" dirty="0" smtClean="0"/>
              <a:t> / año</a:t>
            </a:r>
            <a:endParaRPr lang="es-NI" dirty="0"/>
          </a:p>
        </p:txBody>
      </p:sp>
      <p:sp>
        <p:nvSpPr>
          <p:cNvPr id="9" name="Rectangle 10"/>
          <p:cNvSpPr/>
          <p:nvPr userDrawn="1"/>
        </p:nvSpPr>
        <p:spPr>
          <a:xfrm>
            <a:off x="-220" y="-91411"/>
            <a:ext cx="9144219" cy="1000132"/>
          </a:xfrm>
          <a:prstGeom prst="rect">
            <a:avLst/>
          </a:prstGeom>
          <a:noFill/>
          <a:ln w="25400" cap="rnd" cmpd="sng" algn="ctr">
            <a:noFill/>
            <a:prstDash val="solid"/>
          </a:ln>
          <a:effectLst/>
        </p:spPr>
        <p:txBody>
          <a:bodyPr lIns="360000" rIns="360000" anchor="ctr"/>
          <a:lstStyle>
            <a:extLst/>
          </a:lstStyle>
          <a:p>
            <a:pPr marL="358775"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IX Congreso de Computación </a:t>
            </a:r>
            <a:r>
              <a:rPr kumimoji="0" lang="es-ES" sz="2400" b="1" i="0" u="none" strike="noStrike" kern="0" cap="none" spc="100" normalizeH="0" baseline="0" noProof="0" dirty="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para el </a:t>
            </a:r>
            <a:r>
              <a:rPr kumimoji="0" lang="es-E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Desarrollo</a:t>
            </a:r>
          </a:p>
          <a:p>
            <a:pPr marL="358775"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2016 León, Nicaragua</a:t>
            </a:r>
            <a:endParaRPr kumimoji="0" lang="en-US" sz="2400" b="1" i="0" u="none" strike="noStrike" kern="0" cap="none" spc="100" normalizeH="0" baseline="0" noProof="0" dirty="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endParaRPr>
          </a:p>
        </p:txBody>
      </p:sp>
    </p:spTree>
    <p:extLst>
      <p:ext uri="{BB962C8B-B14F-4D97-AF65-F5344CB8AC3E}">
        <p14:creationId xmlns:p14="http://schemas.microsoft.com/office/powerpoint/2010/main" val="556265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16" name="15 CuadroTexto"/>
          <p:cNvSpPr txBox="1"/>
          <p:nvPr userDrawn="1"/>
        </p:nvSpPr>
        <p:spPr>
          <a:xfrm>
            <a:off x="4143375" y="6566221"/>
            <a:ext cx="857250" cy="295196"/>
          </a:xfrm>
          <a:prstGeom prst="rect">
            <a:avLst/>
          </a:prstGeom>
          <a:noFill/>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fld id="{FDB2C7A3-0E27-441E-96C0-D47E5A56B316}" type="slidenum">
              <a:rPr kumimoji="0" lang="es-ES" sz="1400" b="1" i="0" u="none" strike="noStrike" kern="0" cap="none" spc="0" normalizeH="0" baseline="0" noProof="0">
                <a:ln>
                  <a:noFill/>
                </a:ln>
                <a:solidFill>
                  <a:srgbClr val="3DA3E4">
                    <a:lumMod val="50000"/>
                  </a:srgbClr>
                </a:solidFill>
                <a:effectLst/>
                <a:uLnTx/>
                <a:uFillTx/>
                <a:latin typeface="+mn-lt"/>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s-ES" sz="1400" b="1" i="0" u="none" strike="noStrike" kern="0" cap="none" spc="0" normalizeH="0" baseline="0" noProof="0" dirty="0">
              <a:ln>
                <a:noFill/>
              </a:ln>
              <a:solidFill>
                <a:srgbClr val="3DA3E4">
                  <a:lumMod val="50000"/>
                </a:srgbClr>
              </a:solidFill>
              <a:effectLst/>
              <a:uLnTx/>
              <a:uFillTx/>
              <a:latin typeface="+mn-lt"/>
            </a:endParaRPr>
          </a:p>
        </p:txBody>
      </p:sp>
      <p:sp>
        <p:nvSpPr>
          <p:cNvPr id="2" name="1 Título"/>
          <p:cNvSpPr>
            <a:spLocks noGrp="1"/>
          </p:cNvSpPr>
          <p:nvPr>
            <p:ph type="title"/>
          </p:nvPr>
        </p:nvSpPr>
        <p:spPr>
          <a:xfrm>
            <a:off x="457200" y="44624"/>
            <a:ext cx="8229600" cy="850107"/>
          </a:xfrm>
          <a:prstGeom prst="rect">
            <a:avLst/>
          </a:prstGeom>
        </p:spPr>
        <p:txBody>
          <a:bodyPr>
            <a:noAutofit/>
          </a:bodyPr>
          <a:lstStyle>
            <a:lvl1pPr>
              <a:defRPr kumimoji="0" lang="es-ES" sz="2400" b="1" i="0" u="none" strike="noStrike" kern="0" cap="none" spc="100" normalizeH="0" baseline="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defRPr>
            </a:lvl1pPr>
          </a:lstStyle>
          <a:p>
            <a:r>
              <a:rPr lang="es-ES" dirty="0" smtClean="0"/>
              <a:t>Haga clic para modificar el estilo de título del patrón</a:t>
            </a:r>
            <a:endParaRPr lang="es-NI" dirty="0"/>
          </a:p>
        </p:txBody>
      </p:sp>
      <p:sp>
        <p:nvSpPr>
          <p:cNvPr id="7" name="6 Marcador de contenido"/>
          <p:cNvSpPr>
            <a:spLocks noGrp="1"/>
          </p:cNvSpPr>
          <p:nvPr>
            <p:ph sz="quarter" idx="10"/>
          </p:nvPr>
        </p:nvSpPr>
        <p:spPr>
          <a:xfrm>
            <a:off x="250825" y="1773237"/>
            <a:ext cx="8642350" cy="4032251"/>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NI" dirty="0"/>
          </a:p>
        </p:txBody>
      </p:sp>
      <p:sp>
        <p:nvSpPr>
          <p:cNvPr id="3" name="2 CuadroTexto"/>
          <p:cNvSpPr txBox="1"/>
          <p:nvPr userDrawn="1"/>
        </p:nvSpPr>
        <p:spPr>
          <a:xfrm>
            <a:off x="7020272" y="6525345"/>
            <a:ext cx="2736304" cy="307777"/>
          </a:xfrm>
          <a:prstGeom prst="rect">
            <a:avLst/>
          </a:prstGeom>
          <a:noFill/>
        </p:spPr>
        <p:txBody>
          <a:bodyPr anchor="ctr"/>
          <a:lstStyle>
            <a:defPPr>
              <a:defRPr lang="es-E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3DA3E4">
                    <a:lumMod val="50000"/>
                  </a:srgbClr>
                </a:solidFill>
                <a:effectLst/>
                <a:uLnTx/>
                <a:uFillTx/>
              </a:defRPr>
            </a:lvl1pPr>
          </a:lstStyle>
          <a:p>
            <a:pPr lvl="0"/>
            <a:r>
              <a:rPr lang="es-NI" dirty="0" smtClean="0"/>
              <a:t>www.compdes.org</a:t>
            </a:r>
            <a:endParaRPr lang="es-NI" dirty="0"/>
          </a:p>
        </p:txBody>
      </p:sp>
    </p:spTree>
    <p:extLst>
      <p:ext uri="{BB962C8B-B14F-4D97-AF65-F5344CB8AC3E}">
        <p14:creationId xmlns:p14="http://schemas.microsoft.com/office/powerpoint/2010/main" val="1233326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PA"/>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06/29/2016</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95402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A"/>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06/29/2016</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07761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ltimaDiapositiva">
    <p:spTree>
      <p:nvGrpSpPr>
        <p:cNvPr id="1" name=""/>
        <p:cNvGrpSpPr/>
        <p:nvPr/>
      </p:nvGrpSpPr>
      <p:grpSpPr>
        <a:xfrm>
          <a:off x="0" y="0"/>
          <a:ext cx="0" cy="0"/>
          <a:chOff x="0" y="0"/>
          <a:chExt cx="0" cy="0"/>
        </a:xfrm>
      </p:grpSpPr>
      <p:sp>
        <p:nvSpPr>
          <p:cNvPr id="2" name="1 CuadroTexto"/>
          <p:cNvSpPr txBox="1"/>
          <p:nvPr userDrawn="1"/>
        </p:nvSpPr>
        <p:spPr>
          <a:xfrm>
            <a:off x="0" y="2459504"/>
            <a:ext cx="9144000" cy="1938992"/>
          </a:xfrm>
          <a:prstGeom prst="rect">
            <a:avLst/>
          </a:prstGeom>
          <a:noFill/>
        </p:spPr>
        <p:txBody>
          <a:bodyPr wrap="square" rtlCol="0">
            <a:spAutoFit/>
          </a:bodyPr>
          <a:lstStyle/>
          <a:p>
            <a:pPr algn="ctr"/>
            <a:r>
              <a:rPr lang="es-NI" sz="6000" b="1" dirty="0" smtClean="0">
                <a:solidFill>
                  <a:schemeClr val="tx1"/>
                </a:solidFill>
              </a:rPr>
              <a:t>Muchas gracias por su atención</a:t>
            </a:r>
            <a:endParaRPr lang="es-NI" sz="6000" b="1" dirty="0">
              <a:solidFill>
                <a:schemeClr val="tx1"/>
              </a:solidFill>
            </a:endParaRPr>
          </a:p>
        </p:txBody>
      </p:sp>
      <p:sp>
        <p:nvSpPr>
          <p:cNvPr id="15" name="Rectangle 10"/>
          <p:cNvSpPr/>
          <p:nvPr userDrawn="1"/>
        </p:nvSpPr>
        <p:spPr>
          <a:xfrm>
            <a:off x="-220" y="-91411"/>
            <a:ext cx="9144219" cy="1000132"/>
          </a:xfrm>
          <a:prstGeom prst="rect">
            <a:avLst/>
          </a:prstGeom>
          <a:noFill/>
          <a:ln w="25400" cap="rnd" cmpd="sng" algn="ctr">
            <a:noFill/>
            <a:prstDash val="solid"/>
          </a:ln>
          <a:effectLst/>
        </p:spPr>
        <p:txBody>
          <a:bodyPr lIns="360000" rIns="360000" anchor="ctr"/>
          <a:lstStyle>
            <a:extLst/>
          </a:lstStyle>
          <a:p>
            <a:pPr marL="358775"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IX Congreso de Computación </a:t>
            </a:r>
            <a:r>
              <a:rPr kumimoji="0" lang="es-ES" sz="2400" b="1" i="0" u="none" strike="noStrike" kern="0" cap="none" spc="100" normalizeH="0" baseline="0" noProof="0" dirty="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para el </a:t>
            </a:r>
            <a:r>
              <a:rPr kumimoji="0" lang="es-E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Desarrollo</a:t>
            </a:r>
          </a:p>
          <a:p>
            <a:pPr marL="358775"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00" normalizeH="0" baseline="0" noProof="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rPr>
              <a:t>2016 León, Nicaragua</a:t>
            </a:r>
            <a:endParaRPr kumimoji="0" lang="en-US" sz="2400" b="1" i="0" u="none" strike="noStrike" kern="0" cap="none" spc="100" normalizeH="0" baseline="0" noProof="0" dirty="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10856-171C-4FC9-8104-447BFBB055BA}" type="datetimeFigureOut">
              <a:rPr lang="es-NI" smtClean="0"/>
              <a:t>29/06/2016</a:t>
            </a:fld>
            <a:endParaRPr lang="es-NI"/>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CAB99-2FE0-42A5-8538-2046B4D1E0AD}" type="slidenum">
              <a:rPr lang="es-NI" smtClean="0"/>
              <a:t>‹Nº›</a:t>
            </a:fld>
            <a:endParaRPr lang="es-NI"/>
          </a:p>
        </p:txBody>
      </p:sp>
    </p:spTree>
    <p:extLst>
      <p:ext uri="{BB962C8B-B14F-4D97-AF65-F5344CB8AC3E}">
        <p14:creationId xmlns:p14="http://schemas.microsoft.com/office/powerpoint/2010/main" val="313822448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NI"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NI" dirty="0"/>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1C842-BDC3-480B-86BE-816BADE33B20}" type="datetimeFigureOut">
              <a:rPr lang="es-NI" smtClean="0"/>
              <a:t>29/06/2016</a:t>
            </a:fld>
            <a:endParaRPr lang="es-NI"/>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112D9-65AB-4EB1-9EF7-DEBCFE0321D7}" type="slidenum">
              <a:rPr lang="es-NI" smtClean="0"/>
              <a:t>‹Nº›</a:t>
            </a:fld>
            <a:endParaRPr lang="es-NI"/>
          </a:p>
        </p:txBody>
      </p:sp>
    </p:spTree>
    <p:extLst>
      <p:ext uri="{BB962C8B-B14F-4D97-AF65-F5344CB8AC3E}">
        <p14:creationId xmlns:p14="http://schemas.microsoft.com/office/powerpoint/2010/main" val="2743468868"/>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Lst>
  <p:timing>
    <p:tnLst>
      <p:par>
        <p:cTn id="1" dur="indefinite" restart="never" nodeType="tmRoot"/>
      </p:par>
    </p:tnLst>
  </p:timing>
  <p:txStyles>
    <p:titleStyle>
      <a:lvl1pPr algn="ctr" defTabSz="914400" rtl="0" eaLnBrk="1" latinLnBrk="0" hangingPunct="1">
        <a:spcBef>
          <a:spcPct val="0"/>
        </a:spcBef>
        <a:buNone/>
        <a:defRPr kumimoji="0" lang="es-ES" sz="2400" b="1" i="0" u="none" strike="noStrike" kern="0" cap="none" spc="100" normalizeH="0" baseline="0" dirty="0" smtClean="0">
          <a:ln w="19050">
            <a:solidFill>
              <a:schemeClr val="bg1"/>
            </a:solidFill>
            <a:prstDash val="solid"/>
          </a:ln>
          <a:solidFill>
            <a:schemeClr val="tx1"/>
          </a:solidFill>
          <a:effectLst>
            <a:outerShdw blurRad="41275" dist="20320" dir="1800000" algn="tl" rotWithShape="0">
              <a:srgbClr val="000000">
                <a:alpha val="40000"/>
              </a:srgbClr>
            </a:outerShdw>
          </a:effectLst>
          <a:uLnTx/>
          <a:uFillTx/>
          <a:latin typeface="Cooper Black" pitchFamily="18" charset="0"/>
          <a:ea typeface="+mn-ea"/>
          <a:cs typeface="Mongolian Baiti" pitchFamily="66"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3CC7C-0A8A-4B43-BEBD-D901A5172525}" type="datetimeFigureOut">
              <a:rPr lang="es-NI" smtClean="0"/>
              <a:t>29/06/2016</a:t>
            </a:fld>
            <a:endParaRPr lang="es-NI"/>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29B8C-7C03-4F3B-B205-FB571B885CC4}" type="slidenum">
              <a:rPr lang="es-NI" smtClean="0"/>
              <a:t>‹Nº›</a:t>
            </a:fld>
            <a:endParaRPr lang="es-NI"/>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Principios de Analítica web y SEO</a:t>
            </a:r>
            <a:br>
              <a:rPr lang="es-NI" dirty="0" smtClean="0"/>
            </a:br>
            <a:r>
              <a:rPr lang="es-NI" dirty="0" smtClean="0"/>
              <a:t>utilizando Google </a:t>
            </a:r>
            <a:r>
              <a:rPr lang="es-NI" dirty="0" err="1" smtClean="0"/>
              <a:t>Analytics</a:t>
            </a:r>
            <a:endParaRPr lang="es-NI" dirty="0"/>
          </a:p>
        </p:txBody>
      </p:sp>
      <p:sp>
        <p:nvSpPr>
          <p:cNvPr id="5" name="4 Marcador de texto"/>
          <p:cNvSpPr>
            <a:spLocks noGrp="1"/>
          </p:cNvSpPr>
          <p:nvPr>
            <p:ph type="body" sz="quarter" idx="10"/>
          </p:nvPr>
        </p:nvSpPr>
        <p:spPr/>
        <p:txBody>
          <a:bodyPr/>
          <a:lstStyle/>
          <a:p>
            <a:r>
              <a:rPr lang="es-NI" dirty="0" smtClean="0"/>
              <a:t>Danny Murillo, Magister</a:t>
            </a:r>
            <a:endParaRPr lang="es-NI" dirty="0"/>
          </a:p>
        </p:txBody>
      </p:sp>
      <p:sp>
        <p:nvSpPr>
          <p:cNvPr id="6" name="5 Marcador de contenido"/>
          <p:cNvSpPr>
            <a:spLocks noGrp="1"/>
          </p:cNvSpPr>
          <p:nvPr>
            <p:ph sz="quarter" idx="11"/>
          </p:nvPr>
        </p:nvSpPr>
        <p:spPr/>
        <p:txBody>
          <a:bodyPr/>
          <a:lstStyle/>
          <a:p>
            <a:r>
              <a:rPr lang="es-NI" dirty="0" smtClean="0"/>
              <a:t>Universidad Tecnológica de Panamá, Panamá</a:t>
            </a:r>
            <a:endParaRPr lang="es-NI" dirty="0"/>
          </a:p>
        </p:txBody>
      </p:sp>
      <p:sp>
        <p:nvSpPr>
          <p:cNvPr id="9" name="8 Marcador de contenido"/>
          <p:cNvSpPr>
            <a:spLocks noGrp="1"/>
          </p:cNvSpPr>
          <p:nvPr>
            <p:ph sz="quarter" idx="12"/>
          </p:nvPr>
        </p:nvSpPr>
        <p:spPr/>
        <p:txBody>
          <a:bodyPr/>
          <a:lstStyle/>
          <a:p>
            <a:r>
              <a:rPr lang="es-NI" dirty="0" smtClean="0"/>
              <a:t>Julio 2016</a:t>
            </a:r>
            <a:endParaRPr lang="es-NI" dirty="0"/>
          </a:p>
        </p:txBody>
      </p:sp>
    </p:spTree>
    <p:extLst>
      <p:ext uri="{BB962C8B-B14F-4D97-AF65-F5344CB8AC3E}">
        <p14:creationId xmlns:p14="http://schemas.microsoft.com/office/powerpoint/2010/main" val="381733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11560" y="2268011"/>
            <a:ext cx="8235877" cy="3393237"/>
          </a:xfrm>
          <a:prstGeom prst="rect">
            <a:avLst/>
          </a:prstGeom>
          <a:noFill/>
        </p:spPr>
        <p:txBody>
          <a:bodyPr wrap="square" rtlCol="0">
            <a:spAutoFit/>
          </a:bodyPr>
          <a:lstStyle/>
          <a:p>
            <a:r>
              <a:rPr lang="es-PA" sz="1650" dirty="0">
                <a:solidFill>
                  <a:schemeClr val="bg2">
                    <a:lumMod val="25000"/>
                  </a:schemeClr>
                </a:solidFill>
              </a:rPr>
              <a:t>El </a:t>
            </a:r>
            <a:r>
              <a:rPr lang="es-PA" sz="1650" b="1" dirty="0">
                <a:solidFill>
                  <a:schemeClr val="bg2">
                    <a:lumMod val="25000"/>
                  </a:schemeClr>
                </a:solidFill>
              </a:rPr>
              <a:t>texto era el foco de atención </a:t>
            </a:r>
            <a:r>
              <a:rPr lang="es-PA" sz="1650" dirty="0">
                <a:solidFill>
                  <a:schemeClr val="bg2">
                    <a:lumMod val="25000"/>
                  </a:schemeClr>
                </a:solidFill>
              </a:rPr>
              <a:t>de los usuarios </a:t>
            </a:r>
            <a:r>
              <a:rPr lang="es-PA" sz="1650" dirty="0">
                <a:solidFill>
                  <a:schemeClr val="bg2">
                    <a:lumMod val="25000"/>
                  </a:schemeClr>
                </a:solidFill>
              </a:rPr>
              <a:t>en la Web.</a:t>
            </a:r>
            <a:endParaRPr lang="es-ES" sz="1650" dirty="0">
              <a:solidFill>
                <a:schemeClr val="bg2">
                  <a:lumMod val="25000"/>
                </a:schemeClr>
              </a:solidFill>
            </a:endParaRPr>
          </a:p>
          <a:p>
            <a:r>
              <a:rPr lang="es-PA" sz="1650" dirty="0">
                <a:solidFill>
                  <a:schemeClr val="bg2">
                    <a:lumMod val="25000"/>
                  </a:schemeClr>
                </a:solidFill>
              </a:rPr>
              <a:t> </a:t>
            </a:r>
            <a:endParaRPr lang="es-ES" sz="1650" dirty="0">
              <a:solidFill>
                <a:schemeClr val="bg2">
                  <a:lumMod val="25000"/>
                </a:schemeClr>
              </a:solidFill>
            </a:endParaRPr>
          </a:p>
          <a:p>
            <a:r>
              <a:rPr lang="es-PA" sz="1650" dirty="0">
                <a:solidFill>
                  <a:schemeClr val="bg2">
                    <a:lumMod val="25000"/>
                  </a:schemeClr>
                </a:solidFill>
              </a:rPr>
              <a:t>La gente gasta poco tiempo entendiendo el diseño de la página y las características de navegación</a:t>
            </a:r>
            <a:r>
              <a:rPr lang="es-PA" sz="1650" dirty="0">
                <a:solidFill>
                  <a:schemeClr val="bg2">
                    <a:lumMod val="25000"/>
                  </a:schemeClr>
                </a:solidFill>
              </a:rPr>
              <a:t>, </a:t>
            </a:r>
            <a:r>
              <a:rPr lang="es-PA" sz="1650" dirty="0">
                <a:solidFill>
                  <a:schemeClr val="bg2">
                    <a:lumMod val="25000"/>
                  </a:schemeClr>
                </a:solidFill>
              </a:rPr>
              <a:t>la gente no lee, </a:t>
            </a:r>
            <a:r>
              <a:rPr lang="es-PA" sz="1650" b="1" dirty="0">
                <a:solidFill>
                  <a:schemeClr val="bg2">
                    <a:lumMod val="25000"/>
                  </a:schemeClr>
                </a:solidFill>
              </a:rPr>
              <a:t>ESCANEA.</a:t>
            </a:r>
            <a:endParaRPr lang="es-ES" sz="1650" b="1" dirty="0">
              <a:solidFill>
                <a:schemeClr val="bg2">
                  <a:lumMod val="25000"/>
                </a:schemeClr>
              </a:solidFill>
            </a:endParaRPr>
          </a:p>
          <a:p>
            <a:r>
              <a:rPr lang="es-PA" sz="1650" dirty="0">
                <a:solidFill>
                  <a:schemeClr val="bg2">
                    <a:lumMod val="25000"/>
                  </a:schemeClr>
                </a:solidFill>
              </a:rPr>
              <a:t> </a:t>
            </a:r>
            <a:endParaRPr lang="es-ES" sz="1650" dirty="0">
              <a:solidFill>
                <a:schemeClr val="bg2">
                  <a:lumMod val="25000"/>
                </a:schemeClr>
              </a:solidFill>
            </a:endParaRPr>
          </a:p>
          <a:p>
            <a:r>
              <a:rPr lang="es-PA" sz="1650" dirty="0">
                <a:solidFill>
                  <a:schemeClr val="bg2">
                    <a:lumMod val="25000"/>
                  </a:schemeClr>
                </a:solidFill>
              </a:rPr>
              <a:t>Los usuarios leen la mitad de la información en páginas con 111 palabras o menos, la página promedio contenía 593 palabras. </a:t>
            </a:r>
            <a:r>
              <a:rPr lang="es-PA" sz="1650" dirty="0">
                <a:solidFill>
                  <a:schemeClr val="bg2">
                    <a:lumMod val="25000"/>
                  </a:schemeClr>
                </a:solidFill>
              </a:rPr>
              <a:t>(usuarios leen 28% de las palabras)</a:t>
            </a:r>
            <a:endParaRPr lang="es-PA" sz="1650" dirty="0">
              <a:solidFill>
                <a:schemeClr val="bg2">
                  <a:lumMod val="25000"/>
                </a:schemeClr>
              </a:solidFill>
            </a:endParaRPr>
          </a:p>
          <a:p>
            <a:endParaRPr lang="es-PA" sz="1650" dirty="0">
              <a:solidFill>
                <a:schemeClr val="bg2">
                  <a:lumMod val="25000"/>
                </a:schemeClr>
              </a:solidFill>
            </a:endParaRPr>
          </a:p>
          <a:p>
            <a:r>
              <a:rPr lang="es-ES" sz="1650" dirty="0">
                <a:solidFill>
                  <a:schemeClr val="bg2">
                    <a:lumMod val="25000"/>
                  </a:schemeClr>
                </a:solidFill>
              </a:rPr>
              <a:t>Los resultados obtenidos por </a:t>
            </a:r>
            <a:r>
              <a:rPr lang="es-ES" sz="1650" dirty="0" err="1">
                <a:solidFill>
                  <a:schemeClr val="bg2">
                    <a:lumMod val="25000"/>
                  </a:schemeClr>
                </a:solidFill>
              </a:rPr>
              <a:t>Nielsen</a:t>
            </a:r>
            <a:r>
              <a:rPr lang="es-ES" sz="1650" dirty="0">
                <a:solidFill>
                  <a:schemeClr val="bg2">
                    <a:lumMod val="25000"/>
                  </a:schemeClr>
                </a:solidFill>
              </a:rPr>
              <a:t> demostraron que la </a:t>
            </a:r>
            <a:r>
              <a:rPr lang="es-ES" sz="1650" b="1" dirty="0">
                <a:solidFill>
                  <a:schemeClr val="bg2">
                    <a:lumMod val="25000"/>
                  </a:schemeClr>
                </a:solidFill>
              </a:rPr>
              <a:t>experiencia del usuario </a:t>
            </a:r>
            <a:r>
              <a:rPr lang="es-ES" sz="1650" dirty="0">
                <a:solidFill>
                  <a:schemeClr val="bg2">
                    <a:lumMod val="25000"/>
                  </a:schemeClr>
                </a:solidFill>
              </a:rPr>
              <a:t>en un sitio Web es afectada por la forma en que están </a:t>
            </a:r>
            <a:r>
              <a:rPr lang="es-ES" sz="1650" b="1" dirty="0">
                <a:solidFill>
                  <a:schemeClr val="bg2">
                    <a:lumMod val="25000"/>
                  </a:schemeClr>
                </a:solidFill>
              </a:rPr>
              <a:t>presentados los textos</a:t>
            </a:r>
            <a:r>
              <a:rPr lang="es-ES" sz="1650" dirty="0">
                <a:solidFill>
                  <a:schemeClr val="bg2">
                    <a:lumMod val="25000"/>
                  </a:schemeClr>
                </a:solidFill>
              </a:rPr>
              <a:t>.</a:t>
            </a:r>
            <a:endParaRPr lang="es-PA" sz="1650" dirty="0">
              <a:solidFill>
                <a:schemeClr val="bg2">
                  <a:lumMod val="25000"/>
                </a:schemeClr>
              </a:solidFill>
            </a:endParaRPr>
          </a:p>
          <a:p>
            <a:endParaRPr lang="es-PA" sz="1650" dirty="0">
              <a:solidFill>
                <a:schemeClr val="bg2">
                  <a:lumMod val="25000"/>
                </a:schemeClr>
              </a:solidFill>
            </a:endParaRPr>
          </a:p>
          <a:p>
            <a:r>
              <a:rPr lang="es-PA" sz="1650" dirty="0">
                <a:solidFill>
                  <a:schemeClr val="bg2">
                    <a:lumMod val="25000"/>
                  </a:schemeClr>
                </a:solidFill>
              </a:rPr>
              <a:t>La forma de presentar los textos estaban asociados con la memoria, “</a:t>
            </a:r>
            <a:r>
              <a:rPr lang="es-PA" sz="1650" b="1" dirty="0">
                <a:solidFill>
                  <a:schemeClr val="bg2">
                    <a:lumMod val="25000"/>
                  </a:schemeClr>
                </a:solidFill>
              </a:rPr>
              <a:t>reconocimiento y recordación”</a:t>
            </a:r>
          </a:p>
        </p:txBody>
      </p:sp>
      <p:sp>
        <p:nvSpPr>
          <p:cNvPr id="12" name="CuadroTexto 11"/>
          <p:cNvSpPr txBox="1"/>
          <p:nvPr/>
        </p:nvSpPr>
        <p:spPr>
          <a:xfrm>
            <a:off x="611560" y="1772816"/>
            <a:ext cx="1617494" cy="415498"/>
          </a:xfrm>
          <a:prstGeom prst="rect">
            <a:avLst/>
          </a:prstGeom>
          <a:noFill/>
        </p:spPr>
        <p:txBody>
          <a:bodyPr wrap="none" rtlCol="0">
            <a:spAutoFit/>
          </a:bodyPr>
          <a:lstStyle/>
          <a:p>
            <a:r>
              <a:rPr lang="es-ES" sz="2100" b="1" dirty="0">
                <a:solidFill>
                  <a:srgbClr val="C32727"/>
                </a:solidFill>
              </a:rPr>
              <a:t>RESULTADOS</a:t>
            </a:r>
          </a:p>
        </p:txBody>
      </p:sp>
      <p:sp>
        <p:nvSpPr>
          <p:cNvPr id="5"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412097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35696" y="2924944"/>
            <a:ext cx="5616624" cy="1200329"/>
          </a:xfrm>
          <a:prstGeom prst="rect">
            <a:avLst/>
          </a:prstGeom>
          <a:noFill/>
        </p:spPr>
        <p:txBody>
          <a:bodyPr wrap="square" rtlCol="0">
            <a:spAutoFit/>
          </a:bodyPr>
          <a:lstStyle/>
          <a:p>
            <a:pPr algn="ctr"/>
            <a:r>
              <a:rPr lang="es-ES" sz="2400" b="1" dirty="0">
                <a:solidFill>
                  <a:srgbClr val="C32727"/>
                </a:solidFill>
              </a:rPr>
              <a:t>Si la información del sitio Web es difícil de leer o no responde las preguntas clave de los usuarios, estos lo abandonan”. </a:t>
            </a:r>
          </a:p>
        </p:txBody>
      </p:sp>
      <p:sp>
        <p:nvSpPr>
          <p:cNvPr id="7" name="21 CuadroTexto"/>
          <p:cNvSpPr txBox="1"/>
          <p:nvPr/>
        </p:nvSpPr>
        <p:spPr>
          <a:xfrm>
            <a:off x="6531926" y="4293096"/>
            <a:ext cx="1132233" cy="300082"/>
          </a:xfrm>
          <a:prstGeom prst="rect">
            <a:avLst/>
          </a:prstGeom>
          <a:noFill/>
        </p:spPr>
        <p:txBody>
          <a:bodyPr wrap="none" rtlCol="0">
            <a:spAutoFit/>
          </a:bodyPr>
          <a:lstStyle/>
          <a:p>
            <a:r>
              <a:rPr lang="es-PA" sz="1350" i="1" dirty="0">
                <a:solidFill>
                  <a:schemeClr val="bg2">
                    <a:lumMod val="50000"/>
                  </a:schemeClr>
                </a:solidFill>
              </a:rPr>
              <a:t>Jacob </a:t>
            </a:r>
            <a:r>
              <a:rPr lang="es-PA" sz="1350" i="1" dirty="0" err="1">
                <a:solidFill>
                  <a:schemeClr val="bg2">
                    <a:lumMod val="50000"/>
                  </a:schemeClr>
                </a:solidFill>
              </a:rPr>
              <a:t>Nielsen</a:t>
            </a:r>
            <a:endParaRPr lang="es-PA" sz="1350" i="1" dirty="0">
              <a:solidFill>
                <a:schemeClr val="bg2">
                  <a:lumMod val="50000"/>
                </a:schemeClr>
              </a:solidFill>
            </a:endParaRPr>
          </a:p>
        </p:txBody>
      </p:sp>
      <p:sp>
        <p:nvSpPr>
          <p:cNvPr id="8"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32461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625183" y="2672916"/>
            <a:ext cx="6023877" cy="2031325"/>
          </a:xfrm>
          <a:prstGeom prst="rect">
            <a:avLst/>
          </a:prstGeom>
          <a:noFill/>
        </p:spPr>
        <p:txBody>
          <a:bodyPr wrap="square" rtlCol="0">
            <a:spAutoFit/>
          </a:bodyPr>
          <a:lstStyle/>
          <a:p>
            <a:r>
              <a:rPr lang="es-ES" sz="2100" dirty="0">
                <a:solidFill>
                  <a:schemeClr val="bg2">
                    <a:lumMod val="25000"/>
                  </a:schemeClr>
                </a:solidFill>
              </a:rPr>
              <a:t>El método consistía en mostrar durante ese lapso una página a un usuario para obtener sus</a:t>
            </a:r>
          </a:p>
          <a:p>
            <a:r>
              <a:rPr lang="es-ES" sz="2100" dirty="0">
                <a:solidFill>
                  <a:schemeClr val="bg2">
                    <a:lumMod val="25000"/>
                  </a:schemeClr>
                </a:solidFill>
              </a:rPr>
              <a:t>impresiones iniciales. Aunque el tiempo era mínimo, permitió descubrir que “los usuarios hacen juicios importantes en los primeros momentos en que visitan una página”.</a:t>
            </a:r>
            <a:endParaRPr lang="es-ES" sz="2100" b="1" dirty="0">
              <a:solidFill>
                <a:schemeClr val="bg2">
                  <a:lumMod val="25000"/>
                </a:schemeClr>
              </a:solidFill>
            </a:endParaRPr>
          </a:p>
        </p:txBody>
      </p:sp>
      <p:sp>
        <p:nvSpPr>
          <p:cNvPr id="10" name="CuadroTexto 9"/>
          <p:cNvSpPr txBox="1"/>
          <p:nvPr/>
        </p:nvSpPr>
        <p:spPr>
          <a:xfrm>
            <a:off x="1625183" y="1964306"/>
            <a:ext cx="2796471" cy="461665"/>
          </a:xfrm>
          <a:prstGeom prst="rect">
            <a:avLst/>
          </a:prstGeom>
          <a:noFill/>
        </p:spPr>
        <p:txBody>
          <a:bodyPr wrap="none" rtlCol="0">
            <a:spAutoFit/>
          </a:bodyPr>
          <a:lstStyle/>
          <a:p>
            <a:r>
              <a:rPr lang="es-ES" sz="2400" b="1" dirty="0">
                <a:solidFill>
                  <a:srgbClr val="C32727"/>
                </a:solidFill>
              </a:rPr>
              <a:t>TIENES 5 SEGUNDOS</a:t>
            </a:r>
          </a:p>
        </p:txBody>
      </p:sp>
      <p:sp>
        <p:nvSpPr>
          <p:cNvPr id="2" name="CuadroTexto 1"/>
          <p:cNvSpPr txBox="1"/>
          <p:nvPr/>
        </p:nvSpPr>
        <p:spPr>
          <a:xfrm>
            <a:off x="5436096" y="4887162"/>
            <a:ext cx="2052228" cy="300082"/>
          </a:xfrm>
          <a:prstGeom prst="rect">
            <a:avLst/>
          </a:prstGeom>
          <a:noFill/>
        </p:spPr>
        <p:txBody>
          <a:bodyPr wrap="square" rtlCol="0">
            <a:spAutoFit/>
          </a:bodyPr>
          <a:lstStyle/>
          <a:p>
            <a:r>
              <a:rPr lang="es-ES" sz="1350" b="1" i="1" dirty="0">
                <a:solidFill>
                  <a:schemeClr val="bg2">
                    <a:lumMod val="25000"/>
                  </a:schemeClr>
                </a:solidFill>
              </a:rPr>
              <a:t>Christine </a:t>
            </a:r>
            <a:r>
              <a:rPr lang="es-ES" sz="1350" b="1" i="1" dirty="0" err="1">
                <a:solidFill>
                  <a:schemeClr val="bg2">
                    <a:lumMod val="25000"/>
                  </a:schemeClr>
                </a:solidFill>
              </a:rPr>
              <a:t>Perfetti</a:t>
            </a:r>
            <a:r>
              <a:rPr lang="es-ES" sz="1350" b="1" i="1" dirty="0">
                <a:solidFill>
                  <a:schemeClr val="bg2">
                    <a:lumMod val="25000"/>
                  </a:schemeClr>
                </a:solidFill>
              </a:rPr>
              <a:t> </a:t>
            </a:r>
            <a:r>
              <a:rPr lang="es-ES" sz="1350" i="1" dirty="0">
                <a:solidFill>
                  <a:schemeClr val="bg2">
                    <a:lumMod val="25000"/>
                  </a:schemeClr>
                </a:solidFill>
              </a:rPr>
              <a:t>(2005),</a:t>
            </a:r>
          </a:p>
        </p:txBody>
      </p:sp>
      <p:sp>
        <p:nvSpPr>
          <p:cNvPr id="7"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66326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625183" y="5320517"/>
            <a:ext cx="6023877" cy="715581"/>
          </a:xfrm>
          <a:prstGeom prst="rect">
            <a:avLst/>
          </a:prstGeom>
          <a:noFill/>
        </p:spPr>
        <p:txBody>
          <a:bodyPr wrap="square" rtlCol="0">
            <a:spAutoFit/>
          </a:bodyPr>
          <a:lstStyle/>
          <a:p>
            <a:r>
              <a:rPr lang="es-ES" sz="1350" i="1" dirty="0">
                <a:solidFill>
                  <a:schemeClr val="bg2">
                    <a:lumMod val="25000"/>
                  </a:schemeClr>
                </a:solidFill>
              </a:rPr>
              <a:t>Tiempo de espera de los usuarios para la carga de una página, de acuerdo al estudio</a:t>
            </a:r>
          </a:p>
          <a:p>
            <a:r>
              <a:rPr lang="es-ES" sz="1350" i="1" dirty="0">
                <a:solidFill>
                  <a:schemeClr val="bg2">
                    <a:lumMod val="25000"/>
                  </a:schemeClr>
                </a:solidFill>
              </a:rPr>
              <a:t>realizado en 2009 por </a:t>
            </a:r>
            <a:r>
              <a:rPr lang="es-ES" sz="1350" i="1" dirty="0" err="1">
                <a:solidFill>
                  <a:schemeClr val="bg2">
                    <a:lumMod val="25000"/>
                  </a:schemeClr>
                </a:solidFill>
              </a:rPr>
              <a:t>Forrester</a:t>
            </a:r>
            <a:r>
              <a:rPr lang="es-ES" sz="1350" i="1" dirty="0">
                <a:solidFill>
                  <a:schemeClr val="bg2">
                    <a:lumMod val="25000"/>
                  </a:schemeClr>
                </a:solidFill>
              </a:rPr>
              <a:t> </a:t>
            </a:r>
            <a:r>
              <a:rPr lang="es-ES" sz="1350" i="1" dirty="0" err="1">
                <a:solidFill>
                  <a:schemeClr val="bg2">
                    <a:lumMod val="25000"/>
                  </a:schemeClr>
                </a:solidFill>
              </a:rPr>
              <a:t>Research</a:t>
            </a:r>
            <a:r>
              <a:rPr lang="es-ES" sz="1350" i="1" dirty="0">
                <a:solidFill>
                  <a:schemeClr val="bg2">
                    <a:lumMod val="25000"/>
                  </a:schemeClr>
                </a:solidFill>
              </a:rPr>
              <a:t> para </a:t>
            </a:r>
            <a:r>
              <a:rPr lang="es-ES" sz="1350" i="1" dirty="0" err="1">
                <a:solidFill>
                  <a:schemeClr val="bg2">
                    <a:lumMod val="25000"/>
                  </a:schemeClr>
                </a:solidFill>
              </a:rPr>
              <a:t>Akamai</a:t>
            </a:r>
            <a:r>
              <a:rPr lang="es-ES" sz="1350" i="1" dirty="0">
                <a:solidFill>
                  <a:schemeClr val="bg2">
                    <a:lumMod val="25000"/>
                  </a:schemeClr>
                </a:solidFill>
              </a:rPr>
              <a:t> (Imagen de </a:t>
            </a:r>
            <a:r>
              <a:rPr lang="es-ES" sz="1350" i="1" dirty="0" err="1">
                <a:solidFill>
                  <a:schemeClr val="bg2">
                    <a:lumMod val="25000"/>
                  </a:schemeClr>
                </a:solidFill>
              </a:rPr>
              <a:t>Akami</a:t>
            </a:r>
            <a:r>
              <a:rPr lang="es-ES" sz="1350" i="1" dirty="0">
                <a:solidFill>
                  <a:schemeClr val="bg2">
                    <a:lumMod val="25000"/>
                  </a:schemeClr>
                </a:solidFill>
              </a:rPr>
              <a:t>)</a:t>
            </a:r>
            <a:endParaRPr lang="es-ES" sz="1350" b="1" dirty="0">
              <a:solidFill>
                <a:schemeClr val="bg2">
                  <a:lumMod val="25000"/>
                </a:schemeClr>
              </a:solidFill>
            </a:endParaRPr>
          </a:p>
        </p:txBody>
      </p:sp>
      <p:sp>
        <p:nvSpPr>
          <p:cNvPr id="10" name="CuadroTexto 9"/>
          <p:cNvSpPr txBox="1"/>
          <p:nvPr/>
        </p:nvSpPr>
        <p:spPr>
          <a:xfrm>
            <a:off x="1625183" y="1964306"/>
            <a:ext cx="2796471" cy="461665"/>
          </a:xfrm>
          <a:prstGeom prst="rect">
            <a:avLst/>
          </a:prstGeom>
          <a:noFill/>
        </p:spPr>
        <p:txBody>
          <a:bodyPr wrap="none" rtlCol="0">
            <a:spAutoFit/>
          </a:bodyPr>
          <a:lstStyle/>
          <a:p>
            <a:r>
              <a:rPr lang="es-ES" sz="2400" b="1" dirty="0">
                <a:solidFill>
                  <a:srgbClr val="C32727"/>
                </a:solidFill>
              </a:rPr>
              <a:t>TIENES 5 SEGUNDOS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393196"/>
            <a:ext cx="4201641" cy="2872008"/>
          </a:xfrm>
          <a:prstGeom prst="rect">
            <a:avLst/>
          </a:prstGeom>
        </p:spPr>
      </p:pic>
      <p:sp>
        <p:nvSpPr>
          <p:cNvPr id="7"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375369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544" y="2294874"/>
            <a:ext cx="8136903" cy="2800767"/>
          </a:xfrm>
          <a:prstGeom prst="rect">
            <a:avLst/>
          </a:prstGeom>
          <a:noFill/>
        </p:spPr>
        <p:txBody>
          <a:bodyPr wrap="square" rtlCol="0">
            <a:spAutoFit/>
          </a:bodyPr>
          <a:lstStyle/>
          <a:p>
            <a:r>
              <a:rPr lang="es-ES" sz="1600" dirty="0">
                <a:solidFill>
                  <a:schemeClr val="bg2">
                    <a:lumMod val="25000"/>
                  </a:schemeClr>
                </a:solidFill>
              </a:rPr>
              <a:t>Tomando como base lo que muestran los estudios anteriores los usuarios en entornos de investigación de usabilidad, se puede plantear que cuando un usuario visita un sitio web se pueden reconocer tres períodos que duran cinco segundos cada uno, de acuerdo a la siguiente progresión:</a:t>
            </a:r>
          </a:p>
          <a:p>
            <a:endParaRPr lang="es-ES" sz="1600" dirty="0">
              <a:solidFill>
                <a:schemeClr val="bg2">
                  <a:lumMod val="25000"/>
                </a:schemeClr>
              </a:solidFill>
            </a:endParaRPr>
          </a:p>
          <a:p>
            <a:r>
              <a:rPr lang="es-ES" sz="1600" b="1" dirty="0">
                <a:solidFill>
                  <a:schemeClr val="bg2">
                    <a:lumMod val="25000"/>
                  </a:schemeClr>
                </a:solidFill>
              </a:rPr>
              <a:t>1. </a:t>
            </a:r>
            <a:r>
              <a:rPr lang="es-ES" sz="1600" dirty="0">
                <a:solidFill>
                  <a:schemeClr val="bg2">
                    <a:lumMod val="25000"/>
                  </a:schemeClr>
                </a:solidFill>
              </a:rPr>
              <a:t>El usuario escribe la dirección que intenta visitar o sigue un enlace de otra</a:t>
            </a:r>
          </a:p>
          <a:p>
            <a:r>
              <a:rPr lang="es-ES" sz="1600" dirty="0">
                <a:solidFill>
                  <a:schemeClr val="bg2">
                    <a:lumMod val="25000"/>
                  </a:schemeClr>
                </a:solidFill>
              </a:rPr>
              <a:t>página web y espera 5 segundos</a:t>
            </a:r>
          </a:p>
          <a:p>
            <a:r>
              <a:rPr lang="es-ES" sz="1600" b="1" dirty="0">
                <a:solidFill>
                  <a:schemeClr val="bg2">
                    <a:lumMod val="25000"/>
                  </a:schemeClr>
                </a:solidFill>
              </a:rPr>
              <a:t>2. </a:t>
            </a:r>
            <a:r>
              <a:rPr lang="es-ES" sz="1600" dirty="0">
                <a:solidFill>
                  <a:schemeClr val="bg2">
                    <a:lumMod val="25000"/>
                  </a:schemeClr>
                </a:solidFill>
              </a:rPr>
              <a:t>En los siguientes 5 segundos, el usuario desea estar leyendo los titulares</a:t>
            </a:r>
          </a:p>
          <a:p>
            <a:r>
              <a:rPr lang="es-ES" sz="1600" dirty="0">
                <a:solidFill>
                  <a:schemeClr val="bg2">
                    <a:lumMod val="25000"/>
                  </a:schemeClr>
                </a:solidFill>
              </a:rPr>
              <a:t>principales o bien el propio contenido y tomar la decisión de seguir alguno de los contenidos.</a:t>
            </a:r>
          </a:p>
          <a:p>
            <a:r>
              <a:rPr lang="es-ES" sz="1600" b="1" dirty="0">
                <a:solidFill>
                  <a:schemeClr val="bg2">
                    <a:lumMod val="25000"/>
                  </a:schemeClr>
                </a:solidFill>
              </a:rPr>
              <a:t>3. </a:t>
            </a:r>
            <a:r>
              <a:rPr lang="es-ES" sz="1600" dirty="0">
                <a:solidFill>
                  <a:schemeClr val="bg2">
                    <a:lumMod val="25000"/>
                  </a:schemeClr>
                </a:solidFill>
              </a:rPr>
              <a:t>En los “últimos” 5 segundos, el usuario toma una decisión radical que es la de efectuar una acción concreta (leer, seguir un enlace del nuevo sitio, bajar un documento, imprimir)</a:t>
            </a:r>
          </a:p>
        </p:txBody>
      </p:sp>
      <p:sp>
        <p:nvSpPr>
          <p:cNvPr id="10" name="CuadroTexto 9"/>
          <p:cNvSpPr txBox="1"/>
          <p:nvPr/>
        </p:nvSpPr>
        <p:spPr>
          <a:xfrm>
            <a:off x="467544" y="1833209"/>
            <a:ext cx="3365345" cy="461665"/>
          </a:xfrm>
          <a:prstGeom prst="rect">
            <a:avLst/>
          </a:prstGeom>
          <a:noFill/>
        </p:spPr>
        <p:txBody>
          <a:bodyPr wrap="none" rtlCol="0">
            <a:spAutoFit/>
          </a:bodyPr>
          <a:lstStyle/>
          <a:p>
            <a:r>
              <a:rPr lang="es-ES" sz="2400" dirty="0">
                <a:solidFill>
                  <a:srgbClr val="C32727"/>
                </a:solidFill>
              </a:rPr>
              <a:t>TRES VECES </a:t>
            </a:r>
            <a:r>
              <a:rPr lang="es-ES" sz="2400" b="1" dirty="0">
                <a:solidFill>
                  <a:srgbClr val="C32727"/>
                </a:solidFill>
              </a:rPr>
              <a:t>5 SEGUNDOS</a:t>
            </a:r>
          </a:p>
        </p:txBody>
      </p:sp>
      <p:sp>
        <p:nvSpPr>
          <p:cNvPr id="5"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317808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626465" y="5265204"/>
            <a:ext cx="6185895" cy="784830"/>
          </a:xfrm>
          <a:prstGeom prst="rect">
            <a:avLst/>
          </a:prstGeom>
          <a:noFill/>
        </p:spPr>
        <p:txBody>
          <a:bodyPr wrap="square" rtlCol="0">
            <a:spAutoFit/>
          </a:bodyPr>
          <a:lstStyle/>
          <a:p>
            <a:r>
              <a:rPr lang="es-ES" sz="1500" i="1" dirty="0">
                <a:solidFill>
                  <a:schemeClr val="bg2">
                    <a:lumMod val="25000"/>
                  </a:schemeClr>
                </a:solidFill>
              </a:rPr>
              <a:t>El gráfico muestra  que la línea de la conversión es la que establece la relación directa entre la el despliegue de los contenidos y el interés del usuario.</a:t>
            </a:r>
            <a:endParaRPr lang="es-ES" sz="1500" dirty="0">
              <a:solidFill>
                <a:schemeClr val="bg2">
                  <a:lumMod val="25000"/>
                </a:schemeClr>
              </a:solidFill>
            </a:endParaRPr>
          </a:p>
        </p:txBody>
      </p:sp>
      <p:sp>
        <p:nvSpPr>
          <p:cNvPr id="10" name="CuadroTexto 9"/>
          <p:cNvSpPr txBox="1"/>
          <p:nvPr/>
        </p:nvSpPr>
        <p:spPr>
          <a:xfrm>
            <a:off x="1625183" y="1862827"/>
            <a:ext cx="3365345" cy="461665"/>
          </a:xfrm>
          <a:prstGeom prst="rect">
            <a:avLst/>
          </a:prstGeom>
          <a:noFill/>
        </p:spPr>
        <p:txBody>
          <a:bodyPr wrap="none" rtlCol="0">
            <a:spAutoFit/>
          </a:bodyPr>
          <a:lstStyle/>
          <a:p>
            <a:r>
              <a:rPr lang="es-ES" sz="2400" dirty="0">
                <a:solidFill>
                  <a:srgbClr val="C32727"/>
                </a:solidFill>
              </a:rPr>
              <a:t>TRES VECES </a:t>
            </a:r>
            <a:r>
              <a:rPr lang="es-ES" sz="2400" b="1" dirty="0">
                <a:solidFill>
                  <a:srgbClr val="C32727"/>
                </a:solidFill>
              </a:rPr>
              <a:t>5 SEGUNDOS</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66" y="2402886"/>
            <a:ext cx="4050450" cy="2795199"/>
          </a:xfrm>
          <a:prstGeom prst="rect">
            <a:avLst/>
          </a:prstGeom>
        </p:spPr>
      </p:pic>
      <p:sp>
        <p:nvSpPr>
          <p:cNvPr id="7"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33806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493086" y="2708920"/>
            <a:ext cx="6318702" cy="2585323"/>
          </a:xfrm>
          <a:prstGeom prst="rect">
            <a:avLst/>
          </a:prstGeom>
          <a:noFill/>
        </p:spPr>
        <p:txBody>
          <a:bodyPr wrap="square" rtlCol="0">
            <a:spAutoFit/>
          </a:bodyPr>
          <a:lstStyle/>
          <a:p>
            <a:r>
              <a:rPr lang="es-ES" sz="2700" b="1" dirty="0">
                <a:solidFill>
                  <a:srgbClr val="CC0000"/>
                </a:solidFill>
              </a:rPr>
              <a:t>79% </a:t>
            </a:r>
            <a:r>
              <a:rPr lang="es-ES" sz="2700" dirty="0">
                <a:solidFill>
                  <a:schemeClr val="tx1">
                    <a:lumMod val="50000"/>
                    <a:lumOff val="50000"/>
                  </a:schemeClr>
                </a:solidFill>
              </a:rPr>
              <a:t>escanea y lee párrafos cortos</a:t>
            </a:r>
          </a:p>
          <a:p>
            <a:endParaRPr lang="es-ES" sz="2700" dirty="0">
              <a:solidFill>
                <a:schemeClr val="tx1">
                  <a:lumMod val="50000"/>
                  <a:lumOff val="50000"/>
                </a:schemeClr>
              </a:solidFill>
            </a:endParaRPr>
          </a:p>
          <a:p>
            <a:r>
              <a:rPr lang="es-ES" sz="2700" b="1" dirty="0">
                <a:solidFill>
                  <a:srgbClr val="CC0000"/>
                </a:solidFill>
              </a:rPr>
              <a:t>61% </a:t>
            </a:r>
            <a:r>
              <a:rPr lang="es-ES" sz="2700" dirty="0">
                <a:solidFill>
                  <a:schemeClr val="tx1">
                    <a:lumMod val="50000"/>
                    <a:lumOff val="50000"/>
                  </a:schemeClr>
                </a:solidFill>
              </a:rPr>
              <a:t>de los problemas de usabilidad tienen que ver con los contenidos</a:t>
            </a:r>
          </a:p>
          <a:p>
            <a:endParaRPr lang="es-ES" sz="2700" dirty="0">
              <a:solidFill>
                <a:schemeClr val="tx1">
                  <a:lumMod val="50000"/>
                  <a:lumOff val="50000"/>
                </a:schemeClr>
              </a:solidFill>
            </a:endParaRPr>
          </a:p>
          <a:p>
            <a:r>
              <a:rPr lang="es-ES" sz="2700" dirty="0">
                <a:solidFill>
                  <a:schemeClr val="tx1">
                    <a:lumMod val="50000"/>
                    <a:lumOff val="50000"/>
                  </a:schemeClr>
                </a:solidFill>
              </a:rPr>
              <a:t>Se lee </a:t>
            </a:r>
            <a:r>
              <a:rPr lang="es-ES" sz="2700" b="1" dirty="0">
                <a:solidFill>
                  <a:srgbClr val="CC0000"/>
                </a:solidFill>
              </a:rPr>
              <a:t>25% </a:t>
            </a:r>
            <a:r>
              <a:rPr lang="es-ES" sz="2700" dirty="0">
                <a:solidFill>
                  <a:schemeClr val="tx1">
                    <a:lumMod val="50000"/>
                    <a:lumOff val="50000"/>
                  </a:schemeClr>
                </a:solidFill>
              </a:rPr>
              <a:t>más despacio en pantalla</a:t>
            </a:r>
          </a:p>
        </p:txBody>
      </p:sp>
      <p:sp>
        <p:nvSpPr>
          <p:cNvPr id="10" name="CuadroTexto 9"/>
          <p:cNvSpPr txBox="1"/>
          <p:nvPr/>
        </p:nvSpPr>
        <p:spPr>
          <a:xfrm>
            <a:off x="1472592" y="1964306"/>
            <a:ext cx="3179845" cy="461665"/>
          </a:xfrm>
          <a:prstGeom prst="rect">
            <a:avLst/>
          </a:prstGeom>
          <a:noFill/>
        </p:spPr>
        <p:txBody>
          <a:bodyPr wrap="none" rtlCol="0">
            <a:spAutoFit/>
          </a:bodyPr>
          <a:lstStyle/>
          <a:p>
            <a:r>
              <a:rPr lang="es-ES" sz="2400" b="1" dirty="0">
                <a:solidFill>
                  <a:srgbClr val="C32727"/>
                </a:solidFill>
              </a:rPr>
              <a:t>3 DATOS IMPORTANTES</a:t>
            </a:r>
          </a:p>
        </p:txBody>
      </p:sp>
      <p:sp>
        <p:nvSpPr>
          <p:cNvPr id="2" name="CuadroTexto 1"/>
          <p:cNvSpPr txBox="1"/>
          <p:nvPr/>
        </p:nvSpPr>
        <p:spPr>
          <a:xfrm>
            <a:off x="5922150" y="5427222"/>
            <a:ext cx="1738553" cy="300082"/>
          </a:xfrm>
          <a:prstGeom prst="rect">
            <a:avLst/>
          </a:prstGeom>
          <a:noFill/>
        </p:spPr>
        <p:txBody>
          <a:bodyPr wrap="none" rtlCol="0">
            <a:spAutoFit/>
          </a:bodyPr>
          <a:lstStyle/>
          <a:p>
            <a:r>
              <a:rPr lang="es-ES" sz="1350" i="1" dirty="0">
                <a:solidFill>
                  <a:srgbClr val="000000"/>
                </a:solidFill>
              </a:rPr>
              <a:t>Fuente: </a:t>
            </a:r>
            <a:r>
              <a:rPr lang="es-ES" sz="1350" i="1" dirty="0" err="1">
                <a:solidFill>
                  <a:srgbClr val="000000"/>
                </a:solidFill>
              </a:rPr>
              <a:t>Nielsen</a:t>
            </a:r>
            <a:r>
              <a:rPr lang="es-ES" sz="1350" i="1" dirty="0">
                <a:solidFill>
                  <a:srgbClr val="000000"/>
                </a:solidFill>
              </a:rPr>
              <a:t> </a:t>
            </a:r>
            <a:r>
              <a:rPr lang="es-ES" sz="1350" i="1" dirty="0" err="1">
                <a:solidFill>
                  <a:srgbClr val="000000"/>
                </a:solidFill>
              </a:rPr>
              <a:t>Group</a:t>
            </a:r>
            <a:endParaRPr lang="es-ES" sz="1350" i="1" dirty="0">
              <a:solidFill>
                <a:srgbClr val="000000"/>
              </a:solidFill>
            </a:endParaRPr>
          </a:p>
        </p:txBody>
      </p:sp>
      <p:sp>
        <p:nvSpPr>
          <p:cNvPr id="7"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56645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493658" y="2672916"/>
            <a:ext cx="6318702" cy="2723823"/>
          </a:xfrm>
          <a:prstGeom prst="rect">
            <a:avLst/>
          </a:prstGeom>
          <a:noFill/>
        </p:spPr>
        <p:txBody>
          <a:bodyPr wrap="square" rtlCol="0">
            <a:spAutoFit/>
          </a:bodyPr>
          <a:lstStyle/>
          <a:p>
            <a:r>
              <a:rPr lang="es-ES" sz="2850" b="1" dirty="0">
                <a:solidFill>
                  <a:srgbClr val="C00000"/>
                </a:solidFill>
              </a:rPr>
              <a:t>1% </a:t>
            </a:r>
            <a:r>
              <a:rPr lang="es-ES" sz="2850" dirty="0">
                <a:solidFill>
                  <a:schemeClr val="tx1">
                    <a:lumMod val="50000"/>
                    <a:lumOff val="50000"/>
                  </a:schemeClr>
                </a:solidFill>
              </a:rPr>
              <a:t>de los usuarios web crean la mayoría del contenido</a:t>
            </a:r>
          </a:p>
          <a:p>
            <a:endParaRPr lang="es-ES" sz="2850" dirty="0">
              <a:solidFill>
                <a:schemeClr val="tx1">
                  <a:lumMod val="50000"/>
                  <a:lumOff val="50000"/>
                </a:schemeClr>
              </a:solidFill>
            </a:endParaRPr>
          </a:p>
          <a:p>
            <a:r>
              <a:rPr lang="es-ES" sz="2850" b="1" dirty="0">
                <a:solidFill>
                  <a:srgbClr val="C00000"/>
                </a:solidFill>
              </a:rPr>
              <a:t>9% </a:t>
            </a:r>
            <a:r>
              <a:rPr lang="es-ES" sz="2850" dirty="0">
                <a:solidFill>
                  <a:schemeClr val="tx1">
                    <a:lumMod val="50000"/>
                    <a:lumOff val="50000"/>
                  </a:schemeClr>
                </a:solidFill>
              </a:rPr>
              <a:t>lo comentan o etiquetan</a:t>
            </a:r>
          </a:p>
          <a:p>
            <a:endParaRPr lang="es-ES" sz="2850" dirty="0">
              <a:solidFill>
                <a:schemeClr val="tx1">
                  <a:lumMod val="50000"/>
                  <a:lumOff val="50000"/>
                </a:schemeClr>
              </a:solidFill>
            </a:endParaRPr>
          </a:p>
          <a:p>
            <a:r>
              <a:rPr lang="es-ES" sz="2850" b="1" dirty="0">
                <a:solidFill>
                  <a:srgbClr val="C00000"/>
                </a:solidFill>
              </a:rPr>
              <a:t>90% </a:t>
            </a:r>
            <a:r>
              <a:rPr lang="es-ES" sz="2850" dirty="0">
                <a:solidFill>
                  <a:schemeClr val="tx1">
                    <a:lumMod val="50000"/>
                    <a:lumOff val="50000"/>
                  </a:schemeClr>
                </a:solidFill>
              </a:rPr>
              <a:t>lo consumen</a:t>
            </a:r>
          </a:p>
        </p:txBody>
      </p:sp>
      <p:sp>
        <p:nvSpPr>
          <p:cNvPr id="10" name="CuadroTexto 9"/>
          <p:cNvSpPr txBox="1"/>
          <p:nvPr/>
        </p:nvSpPr>
        <p:spPr>
          <a:xfrm>
            <a:off x="1493659" y="1910300"/>
            <a:ext cx="3227487" cy="461665"/>
          </a:xfrm>
          <a:prstGeom prst="rect">
            <a:avLst/>
          </a:prstGeom>
          <a:noFill/>
        </p:spPr>
        <p:txBody>
          <a:bodyPr wrap="none" rtlCol="0">
            <a:spAutoFit/>
          </a:bodyPr>
          <a:lstStyle/>
          <a:p>
            <a:r>
              <a:rPr lang="es-ES" sz="2400" b="1" dirty="0">
                <a:solidFill>
                  <a:srgbClr val="C32727"/>
                </a:solidFill>
              </a:rPr>
              <a:t>LA REGLA DEL 1 – 9 - 90 </a:t>
            </a:r>
          </a:p>
        </p:txBody>
      </p:sp>
      <p:sp>
        <p:nvSpPr>
          <p:cNvPr id="5"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88842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9561" t="11676" r="18860" b="7700"/>
          <a:stretch/>
        </p:blipFill>
        <p:spPr>
          <a:xfrm>
            <a:off x="1115616" y="1337403"/>
            <a:ext cx="6948830" cy="5117585"/>
          </a:xfrm>
          <a:prstGeom prst="rect">
            <a:avLst/>
          </a:prstGeom>
        </p:spPr>
      </p:pic>
      <p:sp>
        <p:nvSpPr>
          <p:cNvPr id="4"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287512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329255" y="3320988"/>
            <a:ext cx="4339971" cy="553998"/>
          </a:xfrm>
          <a:prstGeom prst="rect">
            <a:avLst/>
          </a:prstGeom>
          <a:noFill/>
        </p:spPr>
        <p:txBody>
          <a:bodyPr wrap="none" rtlCol="0">
            <a:spAutoFit/>
          </a:bodyPr>
          <a:lstStyle/>
          <a:p>
            <a:r>
              <a:rPr lang="es-ES" sz="3000" b="1" dirty="0">
                <a:solidFill>
                  <a:srgbClr val="C32727"/>
                </a:solidFill>
              </a:rPr>
              <a:t>¿ QUÉ PODEMOS HACER ?</a:t>
            </a:r>
          </a:p>
        </p:txBody>
      </p:sp>
      <p:sp>
        <p:nvSpPr>
          <p:cNvPr id="4"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263613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83568" y="2346920"/>
            <a:ext cx="7632848" cy="2239074"/>
          </a:xfrm>
          <a:prstGeom prst="rect">
            <a:avLst/>
          </a:prstGeom>
          <a:noFill/>
        </p:spPr>
        <p:txBody>
          <a:bodyPr wrap="square" rtlCol="0">
            <a:spAutoFit/>
          </a:bodyPr>
          <a:lstStyle/>
          <a:p>
            <a:r>
              <a:rPr lang="es-ES" sz="2325" dirty="0">
                <a:solidFill>
                  <a:schemeClr val="bg2">
                    <a:lumMod val="25000"/>
                  </a:schemeClr>
                </a:solidFill>
              </a:rPr>
              <a:t>Mostrar algunas recomendaciones que se deben tomar en cuenta a la hora de crear contenido para la web, con el fin de que este sea optimizado para los buscadores </a:t>
            </a:r>
            <a:r>
              <a:rPr lang="es-ES" sz="2325" dirty="0" smtClean="0">
                <a:solidFill>
                  <a:schemeClr val="bg2">
                    <a:lumMod val="25000"/>
                  </a:schemeClr>
                </a:solidFill>
              </a:rPr>
              <a:t> (SEO) y </a:t>
            </a:r>
            <a:r>
              <a:rPr lang="es-ES" sz="2325" dirty="0">
                <a:solidFill>
                  <a:schemeClr val="bg2">
                    <a:lumMod val="25000"/>
                  </a:schemeClr>
                </a:solidFill>
              </a:rPr>
              <a:t>estructurado de forma adecuada para los </a:t>
            </a:r>
            <a:r>
              <a:rPr lang="es-ES" sz="2325" dirty="0" smtClean="0">
                <a:solidFill>
                  <a:schemeClr val="bg2">
                    <a:lumMod val="25000"/>
                  </a:schemeClr>
                </a:solidFill>
              </a:rPr>
              <a:t>usuarios.</a:t>
            </a:r>
          </a:p>
          <a:p>
            <a:r>
              <a:rPr lang="es-ES" sz="2325" dirty="0" smtClean="0">
                <a:solidFill>
                  <a:schemeClr val="bg2">
                    <a:lumMod val="25000"/>
                  </a:schemeClr>
                </a:solidFill>
              </a:rPr>
              <a:t>El  objetivo es generar tráfico hacia el sitio web, posicionar el contenido y medir los resultados.</a:t>
            </a:r>
            <a:endParaRPr lang="es-ES" sz="2325" dirty="0">
              <a:solidFill>
                <a:schemeClr val="bg2">
                  <a:lumMod val="25000"/>
                </a:schemeClr>
              </a:solidFill>
            </a:endParaRPr>
          </a:p>
        </p:txBody>
      </p:sp>
      <p:sp>
        <p:nvSpPr>
          <p:cNvPr id="6" name="1 Rectángulo"/>
          <p:cNvSpPr/>
          <p:nvPr/>
        </p:nvSpPr>
        <p:spPr>
          <a:xfrm>
            <a:off x="827584" y="1792922"/>
            <a:ext cx="1748107" cy="553998"/>
          </a:xfrm>
          <a:prstGeom prst="rect">
            <a:avLst/>
          </a:prstGeom>
        </p:spPr>
        <p:txBody>
          <a:bodyPr wrap="none">
            <a:spAutoFit/>
          </a:bodyPr>
          <a:lstStyle/>
          <a:p>
            <a:r>
              <a:rPr lang="es-PA" sz="3000" b="1" dirty="0">
                <a:solidFill>
                  <a:srgbClr val="CC0000"/>
                </a:solidFill>
              </a:rPr>
              <a:t>OBJETIVO</a:t>
            </a:r>
            <a:endParaRPr lang="es-PA" sz="3000" b="1" dirty="0">
              <a:solidFill>
                <a:srgbClr val="CC0000"/>
              </a:solidFill>
            </a:endParaRPr>
          </a:p>
        </p:txBody>
      </p:sp>
    </p:spTree>
    <p:extLst>
      <p:ext uri="{BB962C8B-B14F-4D97-AF65-F5344CB8AC3E}">
        <p14:creationId xmlns:p14="http://schemas.microsoft.com/office/powerpoint/2010/main" val="260021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31640" y="2060848"/>
            <a:ext cx="7273461" cy="3600986"/>
          </a:xfrm>
          <a:prstGeom prst="rect">
            <a:avLst/>
          </a:prstGeom>
          <a:noFill/>
        </p:spPr>
        <p:txBody>
          <a:bodyPr wrap="square" rtlCol="0">
            <a:spAutoFit/>
          </a:bodyPr>
          <a:lstStyle/>
          <a:p>
            <a:pPr marL="557213" indent="-557213">
              <a:buFont typeface="+mj-lt"/>
              <a:buAutoNum type="arabicPeriod"/>
            </a:pPr>
            <a:r>
              <a:rPr lang="es-ES" sz="2850" dirty="0">
                <a:solidFill>
                  <a:srgbClr val="C32727"/>
                </a:solidFill>
              </a:rPr>
              <a:t>Piensa en tus </a:t>
            </a:r>
            <a:r>
              <a:rPr lang="es-ES" sz="2850" dirty="0">
                <a:solidFill>
                  <a:srgbClr val="C32727"/>
                </a:solidFill>
              </a:rPr>
              <a:t>Usuarios</a:t>
            </a:r>
          </a:p>
          <a:p>
            <a:pPr marL="557213" indent="-557213">
              <a:buFont typeface="+mj-lt"/>
              <a:buAutoNum type="arabicPeriod"/>
            </a:pPr>
            <a:r>
              <a:rPr lang="es-ES" sz="2850" dirty="0">
                <a:solidFill>
                  <a:srgbClr val="C32727"/>
                </a:solidFill>
              </a:rPr>
              <a:t>Máxima información con el mínimo de palabras </a:t>
            </a:r>
          </a:p>
          <a:p>
            <a:pPr marL="557213" indent="-557213">
              <a:buFont typeface="+mj-lt"/>
              <a:buAutoNum type="arabicPeriod"/>
            </a:pPr>
            <a:r>
              <a:rPr lang="es-ES" sz="2850" dirty="0">
                <a:solidFill>
                  <a:srgbClr val="C32727"/>
                </a:solidFill>
              </a:rPr>
              <a:t>Utiliza </a:t>
            </a:r>
            <a:r>
              <a:rPr lang="es-ES" sz="2850" dirty="0">
                <a:solidFill>
                  <a:srgbClr val="C32727"/>
                </a:solidFill>
              </a:rPr>
              <a:t>la Pirámide </a:t>
            </a:r>
            <a:r>
              <a:rPr lang="es-ES" sz="2850" dirty="0">
                <a:solidFill>
                  <a:srgbClr val="C32727"/>
                </a:solidFill>
              </a:rPr>
              <a:t>Invertida para escribir</a:t>
            </a:r>
          </a:p>
          <a:p>
            <a:pPr marL="557213" indent="-557213">
              <a:buFont typeface="+mj-lt"/>
              <a:buAutoNum type="arabicPeriod"/>
            </a:pPr>
            <a:r>
              <a:rPr lang="es-ES" sz="2850" dirty="0">
                <a:solidFill>
                  <a:srgbClr val="C32727"/>
                </a:solidFill>
              </a:rPr>
              <a:t>Crea contenido de calidad </a:t>
            </a:r>
            <a:endParaRPr lang="es-ES" sz="2850" dirty="0" smtClean="0">
              <a:solidFill>
                <a:srgbClr val="C32727"/>
              </a:solidFill>
            </a:endParaRPr>
          </a:p>
          <a:p>
            <a:pPr marL="557213" indent="-557213">
              <a:buFont typeface="+mj-lt"/>
              <a:buAutoNum type="arabicPeriod"/>
            </a:pPr>
            <a:r>
              <a:rPr lang="es-ES" sz="2850" dirty="0">
                <a:solidFill>
                  <a:srgbClr val="C32727"/>
                </a:solidFill>
              </a:rPr>
              <a:t>Conoce como nos ve Google (Buscadores)</a:t>
            </a:r>
          </a:p>
          <a:p>
            <a:pPr marL="557213" indent="-557213">
              <a:buFont typeface="+mj-lt"/>
              <a:buAutoNum type="arabicPeriod"/>
            </a:pPr>
            <a:r>
              <a:rPr lang="es-ES" sz="2850" dirty="0" smtClean="0">
                <a:solidFill>
                  <a:srgbClr val="C32727"/>
                </a:solidFill>
              </a:rPr>
              <a:t>Optimiza </a:t>
            </a:r>
            <a:r>
              <a:rPr lang="es-ES" sz="2850" dirty="0">
                <a:solidFill>
                  <a:srgbClr val="C32727"/>
                </a:solidFill>
              </a:rPr>
              <a:t>tus </a:t>
            </a:r>
            <a:r>
              <a:rPr lang="es-ES" sz="2850" dirty="0" smtClean="0">
                <a:solidFill>
                  <a:srgbClr val="C32727"/>
                </a:solidFill>
              </a:rPr>
              <a:t>Contenidos (SEO)</a:t>
            </a:r>
            <a:endParaRPr lang="es-ES" sz="2850" dirty="0">
              <a:solidFill>
                <a:srgbClr val="C32727"/>
              </a:solidFill>
            </a:endParaRPr>
          </a:p>
          <a:p>
            <a:pPr marL="557213" indent="-557213">
              <a:buFont typeface="+mj-lt"/>
              <a:buAutoNum type="arabicPeriod"/>
            </a:pPr>
            <a:r>
              <a:rPr lang="es-ES" sz="2850" dirty="0" smtClean="0">
                <a:solidFill>
                  <a:srgbClr val="C32727"/>
                </a:solidFill>
              </a:rPr>
              <a:t>Medir…medir, todo lo que haces tu web</a:t>
            </a:r>
            <a:endParaRPr lang="es-ES" sz="2850" dirty="0">
              <a:solidFill>
                <a:srgbClr val="C32727"/>
              </a:solidFill>
            </a:endParaRPr>
          </a:p>
        </p:txBody>
      </p:sp>
      <p:sp>
        <p:nvSpPr>
          <p:cNvPr id="4"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302979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0263" t="22905" r="18947" b="16900"/>
          <a:stretch/>
        </p:blipFill>
        <p:spPr>
          <a:xfrm>
            <a:off x="827584" y="1700808"/>
            <a:ext cx="6977039" cy="4051475"/>
          </a:xfrm>
          <a:prstGeom prst="rect">
            <a:avLst/>
          </a:prstGeom>
        </p:spPr>
      </p:pic>
      <p:sp>
        <p:nvSpPr>
          <p:cNvPr id="3" name="Rectángulo 2"/>
          <p:cNvSpPr/>
          <p:nvPr/>
        </p:nvSpPr>
        <p:spPr>
          <a:xfrm>
            <a:off x="1729953" y="1986398"/>
            <a:ext cx="6074671" cy="3116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2191" y="2749646"/>
            <a:ext cx="1292732" cy="1769147"/>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7051" y="2760873"/>
            <a:ext cx="1287159" cy="1752431"/>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377" y="2749646"/>
            <a:ext cx="1292732" cy="1769147"/>
          </a:xfrm>
          <a:prstGeom prst="rect">
            <a:avLst/>
          </a:prstGeom>
        </p:spPr>
      </p:pic>
      <p:sp>
        <p:nvSpPr>
          <p:cNvPr id="11" name="CuadroTexto 10"/>
          <p:cNvSpPr txBox="1"/>
          <p:nvPr/>
        </p:nvSpPr>
        <p:spPr>
          <a:xfrm>
            <a:off x="3205376" y="1700808"/>
            <a:ext cx="2712409" cy="461665"/>
          </a:xfrm>
          <a:prstGeom prst="rect">
            <a:avLst/>
          </a:prstGeom>
          <a:noFill/>
        </p:spPr>
        <p:txBody>
          <a:bodyPr wrap="none" rtlCol="0">
            <a:spAutoFit/>
          </a:bodyPr>
          <a:lstStyle/>
          <a:p>
            <a:r>
              <a:rPr lang="es-ES" sz="2400" b="1" dirty="0">
                <a:solidFill>
                  <a:srgbClr val="C32727"/>
                </a:solidFill>
              </a:rPr>
              <a:t>Patrones de Lectura</a:t>
            </a:r>
          </a:p>
        </p:txBody>
      </p:sp>
      <p:sp>
        <p:nvSpPr>
          <p:cNvPr id="12"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282062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979712" y="2814414"/>
            <a:ext cx="4689232" cy="1015663"/>
          </a:xfrm>
          <a:prstGeom prst="rect">
            <a:avLst/>
          </a:prstGeom>
        </p:spPr>
        <p:txBody>
          <a:bodyPr wrap="none">
            <a:spAutoFit/>
          </a:bodyPr>
          <a:lstStyle/>
          <a:p>
            <a:pPr algn="ctr"/>
            <a:r>
              <a:rPr lang="es-PA" sz="3000" dirty="0">
                <a:solidFill>
                  <a:srgbClr val="C32727"/>
                </a:solidFill>
              </a:rPr>
              <a:t>Tema </a:t>
            </a:r>
            <a:r>
              <a:rPr lang="es-PA" sz="3000" dirty="0">
                <a:solidFill>
                  <a:srgbClr val="C32727"/>
                </a:solidFill>
              </a:rPr>
              <a:t>2 </a:t>
            </a:r>
          </a:p>
          <a:p>
            <a:pPr algn="ctr"/>
            <a:r>
              <a:rPr lang="es-PA" sz="3000" b="1" dirty="0">
                <a:solidFill>
                  <a:srgbClr val="C32727"/>
                </a:solidFill>
              </a:rPr>
              <a:t>Uso de la Pirámide Invertida</a:t>
            </a:r>
            <a:endParaRPr lang="es-PA" sz="3000" b="1" dirty="0">
              <a:solidFill>
                <a:srgbClr val="C32727"/>
              </a:solidFill>
            </a:endParaRPr>
          </a:p>
        </p:txBody>
      </p:sp>
    </p:spTree>
    <p:extLst>
      <p:ext uri="{BB962C8B-B14F-4D97-AF65-F5344CB8AC3E}">
        <p14:creationId xmlns:p14="http://schemas.microsoft.com/office/powerpoint/2010/main" val="159092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95111" y="2526423"/>
            <a:ext cx="3648896" cy="1477328"/>
          </a:xfrm>
          <a:prstGeom prst="rect">
            <a:avLst/>
          </a:prstGeom>
          <a:noFill/>
        </p:spPr>
        <p:txBody>
          <a:bodyPr wrap="square" rtlCol="0">
            <a:spAutoFit/>
          </a:bodyPr>
          <a:lstStyle/>
          <a:p>
            <a:r>
              <a:rPr lang="es-ES" dirty="0"/>
              <a:t>Utilizar la estructura de pirámide invertida significa comenzar el texto con la información más importante y después ir entregando más en orden decreciente de importancia. </a:t>
            </a:r>
            <a:endParaRPr lang="es-ES" sz="1725" dirty="0">
              <a:solidFill>
                <a:schemeClr val="tx2">
                  <a:lumMod val="75000"/>
                </a:schemeClr>
              </a:solidFill>
            </a:endParaRPr>
          </a:p>
        </p:txBody>
      </p:sp>
      <p:sp>
        <p:nvSpPr>
          <p:cNvPr id="12" name="CuadroTexto 11"/>
          <p:cNvSpPr txBox="1"/>
          <p:nvPr/>
        </p:nvSpPr>
        <p:spPr>
          <a:xfrm>
            <a:off x="995112" y="2100481"/>
            <a:ext cx="2248372" cy="415498"/>
          </a:xfrm>
          <a:prstGeom prst="rect">
            <a:avLst/>
          </a:prstGeom>
          <a:noFill/>
        </p:spPr>
        <p:txBody>
          <a:bodyPr wrap="none" rtlCol="0">
            <a:spAutoFit/>
          </a:bodyPr>
          <a:lstStyle/>
          <a:p>
            <a:r>
              <a:rPr lang="es-ES" sz="2100" b="1" dirty="0">
                <a:solidFill>
                  <a:srgbClr val="C32727"/>
                </a:solidFill>
              </a:rPr>
              <a:t>Pirámide Invertida</a:t>
            </a:r>
            <a:endParaRPr lang="es-ES" sz="2100" b="1" dirty="0">
              <a:solidFill>
                <a:srgbClr val="C32727"/>
              </a:solidFill>
            </a:endParaRPr>
          </a:p>
        </p:txBody>
      </p:sp>
      <p:sp>
        <p:nvSpPr>
          <p:cNvPr id="7"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pic>
        <p:nvPicPr>
          <p:cNvPr id="3" name="Imagen 2"/>
          <p:cNvPicPr>
            <a:picLocks noChangeAspect="1"/>
          </p:cNvPicPr>
          <p:nvPr/>
        </p:nvPicPr>
        <p:blipFill rotWithShape="1">
          <a:blip r:embed="rId3"/>
          <a:srcRect l="36428" t="23721" r="28571" b="30988"/>
          <a:stretch/>
        </p:blipFill>
        <p:spPr>
          <a:xfrm>
            <a:off x="4644008" y="2492896"/>
            <a:ext cx="3647498" cy="2654982"/>
          </a:xfrm>
          <a:prstGeom prst="rect">
            <a:avLst/>
          </a:prstGeom>
        </p:spPr>
      </p:pic>
    </p:spTree>
    <p:extLst>
      <p:ext uri="{BB962C8B-B14F-4D97-AF65-F5344CB8AC3E}">
        <p14:creationId xmlns:p14="http://schemas.microsoft.com/office/powerpoint/2010/main" val="250032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99592" y="2420888"/>
            <a:ext cx="6833018" cy="2585323"/>
          </a:xfrm>
          <a:prstGeom prst="rect">
            <a:avLst/>
          </a:prstGeom>
          <a:noFill/>
        </p:spPr>
        <p:txBody>
          <a:bodyPr wrap="square" rtlCol="0">
            <a:spAutoFit/>
          </a:bodyPr>
          <a:lstStyle/>
          <a:p>
            <a:r>
              <a:rPr lang="es-ES" b="1" dirty="0" err="1"/>
              <a:t>Nielsen</a:t>
            </a:r>
            <a:r>
              <a:rPr lang="es-ES" b="1" dirty="0"/>
              <a:t> </a:t>
            </a:r>
            <a:r>
              <a:rPr lang="es-ES" dirty="0"/>
              <a:t>, </a:t>
            </a:r>
          </a:p>
          <a:p>
            <a:r>
              <a:rPr lang="es-ES" dirty="0"/>
              <a:t>Comience </a:t>
            </a:r>
            <a:r>
              <a:rPr lang="es-ES" dirty="0"/>
              <a:t>el artículo diciéndoles a los lectores la conclusión, siga con la más importante información de apoyo y termine dando contexto. </a:t>
            </a:r>
            <a:endParaRPr lang="es-ES" dirty="0"/>
          </a:p>
          <a:p>
            <a:endParaRPr lang="es-ES" dirty="0">
              <a:solidFill>
                <a:schemeClr val="tx2">
                  <a:lumMod val="75000"/>
                </a:schemeClr>
              </a:solidFill>
            </a:endParaRPr>
          </a:p>
          <a:p>
            <a:r>
              <a:rPr lang="es-ES" b="1" dirty="0"/>
              <a:t>Melvin </a:t>
            </a:r>
            <a:r>
              <a:rPr lang="es-ES" b="1" dirty="0" err="1"/>
              <a:t>Mencher</a:t>
            </a:r>
            <a:r>
              <a:rPr lang="es-ES" b="1" dirty="0"/>
              <a:t>, </a:t>
            </a:r>
            <a:endParaRPr lang="es-ES" b="1" dirty="0"/>
          </a:p>
          <a:p>
            <a:r>
              <a:rPr lang="es-ES" dirty="0"/>
              <a:t>- </a:t>
            </a:r>
            <a:r>
              <a:rPr lang="es-ES" dirty="0" err="1"/>
              <a:t>Desciba</a:t>
            </a:r>
            <a:r>
              <a:rPr lang="es-ES" dirty="0"/>
              <a:t> la entrada </a:t>
            </a:r>
            <a:r>
              <a:rPr lang="es-ES" dirty="0"/>
              <a:t>o ‘lead’. </a:t>
            </a:r>
          </a:p>
          <a:p>
            <a:r>
              <a:rPr lang="es-ES" dirty="0"/>
              <a:t>- El material que explica y amplía el ‘lead’. </a:t>
            </a:r>
          </a:p>
          <a:p>
            <a:r>
              <a:rPr lang="es-ES" dirty="0"/>
              <a:t>- Párrafos de contexto. </a:t>
            </a:r>
          </a:p>
          <a:p>
            <a:r>
              <a:rPr lang="es-ES" dirty="0"/>
              <a:t>- Material secundario o menos importante.</a:t>
            </a:r>
            <a:endParaRPr lang="es-ES" sz="1725" dirty="0">
              <a:solidFill>
                <a:schemeClr val="tx2">
                  <a:lumMod val="75000"/>
                </a:schemeClr>
              </a:solidFill>
            </a:endParaRPr>
          </a:p>
        </p:txBody>
      </p:sp>
      <p:sp>
        <p:nvSpPr>
          <p:cNvPr id="12" name="CuadroTexto 11"/>
          <p:cNvSpPr txBox="1"/>
          <p:nvPr/>
        </p:nvSpPr>
        <p:spPr>
          <a:xfrm>
            <a:off x="899593" y="1994946"/>
            <a:ext cx="2248372" cy="415498"/>
          </a:xfrm>
          <a:prstGeom prst="rect">
            <a:avLst/>
          </a:prstGeom>
          <a:noFill/>
        </p:spPr>
        <p:txBody>
          <a:bodyPr wrap="none" rtlCol="0">
            <a:spAutoFit/>
          </a:bodyPr>
          <a:lstStyle/>
          <a:p>
            <a:r>
              <a:rPr lang="es-ES" sz="2100" b="1" dirty="0">
                <a:solidFill>
                  <a:srgbClr val="C32727"/>
                </a:solidFill>
              </a:rPr>
              <a:t>Pirámide Invertida</a:t>
            </a:r>
            <a:endParaRPr lang="es-ES" sz="2100" b="1" dirty="0">
              <a:solidFill>
                <a:srgbClr val="C32727"/>
              </a:solidFill>
            </a:endParaRPr>
          </a:p>
        </p:txBody>
      </p:sp>
      <p:sp>
        <p:nvSpPr>
          <p:cNvPr id="5"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8745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83568" y="2447438"/>
            <a:ext cx="3774131" cy="1754326"/>
          </a:xfrm>
          <a:prstGeom prst="rect">
            <a:avLst/>
          </a:prstGeom>
          <a:noFill/>
        </p:spPr>
        <p:txBody>
          <a:bodyPr wrap="square" rtlCol="0">
            <a:spAutoFit/>
          </a:bodyPr>
          <a:lstStyle/>
          <a:p>
            <a:r>
              <a:rPr lang="es-ES" b="1" dirty="0"/>
              <a:t>1. Nivel </a:t>
            </a:r>
            <a:r>
              <a:rPr lang="es-ES" b="1" dirty="0"/>
              <a:t>básico o primer nivel:</a:t>
            </a:r>
          </a:p>
          <a:p>
            <a:r>
              <a:rPr lang="es-ES" dirty="0"/>
              <a:t> </a:t>
            </a:r>
          </a:p>
          <a:p>
            <a:pPr marL="257175" indent="-257175">
              <a:buFont typeface="Arial" panose="020B0604020202020204" pitchFamily="34" charset="0"/>
              <a:buChar char="•"/>
            </a:pPr>
            <a:r>
              <a:rPr lang="es-ES" dirty="0"/>
              <a:t>Texto lineal colocado en una misma página web.</a:t>
            </a:r>
          </a:p>
          <a:p>
            <a:pPr marL="257175" indent="-257175">
              <a:buFont typeface="Arial" panose="020B0604020202020204" pitchFamily="34" charset="0"/>
              <a:buChar char="•"/>
            </a:pPr>
            <a:r>
              <a:rPr lang="es-ES" dirty="0"/>
              <a:t>El lead o primer párrafo debe responder a las 5 </a:t>
            </a:r>
            <a:r>
              <a:rPr lang="es-ES" dirty="0" err="1"/>
              <a:t>w´s</a:t>
            </a:r>
            <a:endParaRPr lang="es-ES" dirty="0"/>
          </a:p>
        </p:txBody>
      </p:sp>
      <p:sp>
        <p:nvSpPr>
          <p:cNvPr id="12" name="CuadroTexto 11"/>
          <p:cNvSpPr txBox="1"/>
          <p:nvPr/>
        </p:nvSpPr>
        <p:spPr>
          <a:xfrm>
            <a:off x="683568" y="1988840"/>
            <a:ext cx="3723840" cy="415498"/>
          </a:xfrm>
          <a:prstGeom prst="rect">
            <a:avLst/>
          </a:prstGeom>
          <a:noFill/>
        </p:spPr>
        <p:txBody>
          <a:bodyPr wrap="none" rtlCol="0">
            <a:spAutoFit/>
          </a:bodyPr>
          <a:lstStyle/>
          <a:p>
            <a:r>
              <a:rPr lang="es-ES" sz="2100" b="1" dirty="0">
                <a:solidFill>
                  <a:srgbClr val="C32727"/>
                </a:solidFill>
              </a:rPr>
              <a:t>Niveles de la Pirámide Invertida</a:t>
            </a:r>
            <a:endParaRPr lang="es-ES" sz="2100" b="1" dirty="0">
              <a:solidFill>
                <a:srgbClr val="C32727"/>
              </a:solidFill>
            </a:endParaRPr>
          </a:p>
        </p:txBody>
      </p:sp>
      <p:pic>
        <p:nvPicPr>
          <p:cNvPr id="2" name="Imagen 1"/>
          <p:cNvPicPr>
            <a:picLocks noChangeAspect="1"/>
          </p:cNvPicPr>
          <p:nvPr/>
        </p:nvPicPr>
        <p:blipFill rotWithShape="1">
          <a:blip r:embed="rId3"/>
          <a:srcRect l="41270" t="38536" r="33095" b="23510"/>
          <a:stretch/>
        </p:blipFill>
        <p:spPr>
          <a:xfrm>
            <a:off x="4479470" y="2490981"/>
            <a:ext cx="3516086" cy="2928257"/>
          </a:xfrm>
          <a:prstGeom prst="rect">
            <a:avLst/>
          </a:prstGeom>
        </p:spPr>
      </p:pic>
      <p:sp>
        <p:nvSpPr>
          <p:cNvPr id="6"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30498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00371" y="2420887"/>
            <a:ext cx="3774131" cy="2031325"/>
          </a:xfrm>
          <a:prstGeom prst="rect">
            <a:avLst/>
          </a:prstGeom>
          <a:noFill/>
        </p:spPr>
        <p:txBody>
          <a:bodyPr wrap="square" rtlCol="0">
            <a:spAutoFit/>
          </a:bodyPr>
          <a:lstStyle/>
          <a:p>
            <a:r>
              <a:rPr lang="es-ES" b="1" dirty="0"/>
              <a:t>2. </a:t>
            </a:r>
            <a:r>
              <a:rPr lang="es-ES" dirty="0"/>
              <a:t>Nivel intermedio o segundo nivel:</a:t>
            </a:r>
          </a:p>
          <a:p>
            <a:r>
              <a:rPr lang="es-ES" dirty="0"/>
              <a:t> </a:t>
            </a:r>
          </a:p>
          <a:p>
            <a:pPr marL="257175" indent="-257175">
              <a:buFont typeface="Arial" panose="020B0604020202020204" pitchFamily="34" charset="0"/>
              <a:buChar char="•"/>
            </a:pPr>
            <a:r>
              <a:rPr lang="es-ES" dirty="0"/>
              <a:t>Texto lineal dividido temáticamente en la misma página web.</a:t>
            </a:r>
          </a:p>
          <a:p>
            <a:pPr marL="257175" indent="-257175">
              <a:buFont typeface="Arial" panose="020B0604020202020204" pitchFamily="34" charset="0"/>
              <a:buChar char="•"/>
            </a:pPr>
            <a:r>
              <a:rPr lang="es-ES" dirty="0"/>
              <a:t>La división temática se hace como un ejercicio taxonómico, se separa por temas y subtemas</a:t>
            </a:r>
            <a:r>
              <a:rPr lang="es-ES" dirty="0"/>
              <a:t>.</a:t>
            </a:r>
            <a:endParaRPr lang="es-ES" dirty="0"/>
          </a:p>
        </p:txBody>
      </p:sp>
      <p:sp>
        <p:nvSpPr>
          <p:cNvPr id="12" name="CuadroTexto 11"/>
          <p:cNvSpPr txBox="1"/>
          <p:nvPr/>
        </p:nvSpPr>
        <p:spPr>
          <a:xfrm>
            <a:off x="800371" y="1962289"/>
            <a:ext cx="3723840" cy="415498"/>
          </a:xfrm>
          <a:prstGeom prst="rect">
            <a:avLst/>
          </a:prstGeom>
          <a:noFill/>
        </p:spPr>
        <p:txBody>
          <a:bodyPr wrap="none" rtlCol="0">
            <a:spAutoFit/>
          </a:bodyPr>
          <a:lstStyle/>
          <a:p>
            <a:r>
              <a:rPr lang="es-ES" sz="2100" b="1" dirty="0">
                <a:solidFill>
                  <a:srgbClr val="C32727"/>
                </a:solidFill>
              </a:rPr>
              <a:t>Niveles de la Pirámide Invertida</a:t>
            </a:r>
            <a:endParaRPr lang="es-ES" sz="2100" b="1" dirty="0">
              <a:solidFill>
                <a:srgbClr val="C32727"/>
              </a:solidFill>
            </a:endParaRPr>
          </a:p>
        </p:txBody>
      </p:sp>
      <p:pic>
        <p:nvPicPr>
          <p:cNvPr id="3" name="Imagen 2"/>
          <p:cNvPicPr>
            <a:picLocks noChangeAspect="1"/>
          </p:cNvPicPr>
          <p:nvPr/>
        </p:nvPicPr>
        <p:blipFill rotWithShape="1">
          <a:blip r:embed="rId3"/>
          <a:srcRect l="43730" t="32751" r="33175" b="28589"/>
          <a:stretch/>
        </p:blipFill>
        <p:spPr>
          <a:xfrm>
            <a:off x="4716016" y="2420888"/>
            <a:ext cx="3167744" cy="2982686"/>
          </a:xfrm>
          <a:prstGeom prst="rect">
            <a:avLst/>
          </a:prstGeom>
        </p:spPr>
      </p:pic>
      <p:sp>
        <p:nvSpPr>
          <p:cNvPr id="6"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85986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55576" y="2447438"/>
            <a:ext cx="3399440" cy="2308324"/>
          </a:xfrm>
          <a:prstGeom prst="rect">
            <a:avLst/>
          </a:prstGeom>
          <a:noFill/>
        </p:spPr>
        <p:txBody>
          <a:bodyPr wrap="square" rtlCol="0">
            <a:spAutoFit/>
          </a:bodyPr>
          <a:lstStyle/>
          <a:p>
            <a:r>
              <a:rPr lang="es-ES" b="1" dirty="0"/>
              <a:t>3. </a:t>
            </a:r>
            <a:r>
              <a:rPr lang="es-ES" dirty="0"/>
              <a:t>Nivel avanzado o tercer nivel:</a:t>
            </a:r>
          </a:p>
          <a:p>
            <a:r>
              <a:rPr lang="es-ES" dirty="0"/>
              <a:t> </a:t>
            </a:r>
          </a:p>
          <a:p>
            <a:pPr marL="257175" indent="-257175">
              <a:buFont typeface="Arial" panose="020B0604020202020204" pitchFamily="34" charset="0"/>
              <a:buChar char="•"/>
            </a:pPr>
            <a:r>
              <a:rPr lang="es-ES" dirty="0"/>
              <a:t>Texto no- lineal dividido en subtemas que aparecen en diferentes páginas web.</a:t>
            </a:r>
          </a:p>
          <a:p>
            <a:pPr marL="257175" indent="-257175">
              <a:buFont typeface="Arial" panose="020B0604020202020204" pitchFamily="34" charset="0"/>
              <a:buChar char="•"/>
            </a:pPr>
            <a:r>
              <a:rPr lang="es-ES" dirty="0"/>
              <a:t>Sirve para sacar provecho del potencial de enlazamiento con la teoría del hipertexto</a:t>
            </a:r>
            <a:r>
              <a:rPr lang="es-ES" dirty="0"/>
              <a:t>.</a:t>
            </a:r>
            <a:endParaRPr lang="es-ES" dirty="0"/>
          </a:p>
        </p:txBody>
      </p:sp>
      <p:sp>
        <p:nvSpPr>
          <p:cNvPr id="12" name="CuadroTexto 11"/>
          <p:cNvSpPr txBox="1"/>
          <p:nvPr/>
        </p:nvSpPr>
        <p:spPr>
          <a:xfrm>
            <a:off x="755576" y="1988840"/>
            <a:ext cx="3723840" cy="415498"/>
          </a:xfrm>
          <a:prstGeom prst="rect">
            <a:avLst/>
          </a:prstGeom>
          <a:noFill/>
        </p:spPr>
        <p:txBody>
          <a:bodyPr wrap="none" rtlCol="0">
            <a:spAutoFit/>
          </a:bodyPr>
          <a:lstStyle/>
          <a:p>
            <a:r>
              <a:rPr lang="es-ES" sz="2100" b="1" dirty="0">
                <a:solidFill>
                  <a:srgbClr val="C32727"/>
                </a:solidFill>
              </a:rPr>
              <a:t>Niveles de la Pirámide Invertida</a:t>
            </a:r>
            <a:endParaRPr lang="es-ES" sz="2100" b="1" dirty="0">
              <a:solidFill>
                <a:srgbClr val="C32727"/>
              </a:solidFill>
            </a:endParaRPr>
          </a:p>
        </p:txBody>
      </p:sp>
      <p:pic>
        <p:nvPicPr>
          <p:cNvPr id="2" name="Imagen 1"/>
          <p:cNvPicPr>
            <a:picLocks noChangeAspect="1"/>
          </p:cNvPicPr>
          <p:nvPr/>
        </p:nvPicPr>
        <p:blipFill rotWithShape="1">
          <a:blip r:embed="rId3"/>
          <a:srcRect l="29841" t="28377" r="28095" b="28307"/>
          <a:stretch/>
        </p:blipFill>
        <p:spPr>
          <a:xfrm>
            <a:off x="4155016" y="2523637"/>
            <a:ext cx="3945206" cy="2285241"/>
          </a:xfrm>
          <a:prstGeom prst="rect">
            <a:avLst/>
          </a:prstGeom>
        </p:spPr>
      </p:pic>
      <p:sp>
        <p:nvSpPr>
          <p:cNvPr id="6"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47466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11560" y="2140545"/>
            <a:ext cx="7955496" cy="3808735"/>
          </a:xfrm>
          <a:prstGeom prst="rect">
            <a:avLst/>
          </a:prstGeom>
          <a:noFill/>
        </p:spPr>
        <p:txBody>
          <a:bodyPr wrap="square" rtlCol="0">
            <a:spAutoFit/>
          </a:bodyPr>
          <a:lstStyle/>
          <a:p>
            <a:pPr marL="257175" indent="-257175">
              <a:buFont typeface="Arial" panose="020B0604020202020204" pitchFamily="34" charset="0"/>
              <a:buChar char="•"/>
            </a:pPr>
            <a:r>
              <a:rPr lang="es-ES" sz="1725" dirty="0"/>
              <a:t>Para </a:t>
            </a:r>
            <a:r>
              <a:rPr lang="es-ES" sz="1725" dirty="0"/>
              <a:t>definir cuál de los niveles de utilización de la pirámide invertida adopta es la longitud de los </a:t>
            </a:r>
            <a:r>
              <a:rPr lang="es-ES" sz="1725" dirty="0"/>
              <a:t>textos.</a:t>
            </a:r>
          </a:p>
          <a:p>
            <a:pPr marL="257175" indent="-257175">
              <a:buFont typeface="Arial" panose="020B0604020202020204" pitchFamily="34" charset="0"/>
              <a:buChar char="•"/>
            </a:pPr>
            <a:endParaRPr lang="es-ES" sz="1725" dirty="0"/>
          </a:p>
          <a:p>
            <a:pPr marL="257175" indent="-257175">
              <a:buFont typeface="Arial" panose="020B0604020202020204" pitchFamily="34" charset="0"/>
              <a:buChar char="•"/>
            </a:pPr>
            <a:r>
              <a:rPr lang="es-ES" sz="1725" dirty="0"/>
              <a:t>No </a:t>
            </a:r>
            <a:r>
              <a:rPr lang="es-ES" sz="1725" dirty="0"/>
              <a:t>tiene sentido dividir temáticamente un texto muy </a:t>
            </a:r>
            <a:r>
              <a:rPr lang="es-ES" sz="1725" dirty="0"/>
              <a:t>corto.</a:t>
            </a:r>
          </a:p>
          <a:p>
            <a:pPr marL="257175" indent="-257175">
              <a:buFont typeface="Arial" panose="020B0604020202020204" pitchFamily="34" charset="0"/>
              <a:buChar char="•"/>
            </a:pPr>
            <a:endParaRPr lang="es-ES" sz="1725" dirty="0"/>
          </a:p>
          <a:p>
            <a:pPr marL="257175" indent="-257175">
              <a:buFont typeface="Arial" panose="020B0604020202020204" pitchFamily="34" charset="0"/>
              <a:buChar char="•"/>
            </a:pPr>
            <a:r>
              <a:rPr lang="es-ES" sz="1725" dirty="0"/>
              <a:t>Jakob </a:t>
            </a:r>
            <a:r>
              <a:rPr lang="es-ES" sz="1725" dirty="0" err="1"/>
              <a:t>Nielsen</a:t>
            </a:r>
            <a:r>
              <a:rPr lang="es-ES" sz="1725" dirty="0"/>
              <a:t>, </a:t>
            </a:r>
            <a:endParaRPr lang="es-ES" sz="1725" dirty="0"/>
          </a:p>
          <a:p>
            <a:r>
              <a:rPr lang="es-ES" sz="1725" dirty="0"/>
              <a:t>- Artículos cortos: 600 palabras. Su lectura toma</a:t>
            </a:r>
          </a:p>
          <a:p>
            <a:r>
              <a:rPr lang="es-ES" sz="1725" dirty="0"/>
              <a:t>   3 minutos, asumiendo 200 palabras por minuto.</a:t>
            </a:r>
          </a:p>
          <a:p>
            <a:r>
              <a:rPr lang="es-ES" sz="1725" dirty="0"/>
              <a:t>- Artículos largos: 1.000 palabras. Su lectura toma</a:t>
            </a:r>
          </a:p>
          <a:p>
            <a:r>
              <a:rPr lang="es-ES" sz="1725" dirty="0"/>
              <a:t>   5 minutos, también asumiendo 200 palabras por minuto.</a:t>
            </a:r>
          </a:p>
          <a:p>
            <a:pPr marL="257175" indent="-257175">
              <a:buFont typeface="Arial" panose="020B0604020202020204" pitchFamily="34" charset="0"/>
              <a:buChar char="•"/>
            </a:pPr>
            <a:endParaRPr lang="es-ES" sz="1725" dirty="0"/>
          </a:p>
          <a:p>
            <a:pPr marL="257175" indent="-257175">
              <a:buFont typeface="Arial" panose="020B0604020202020204" pitchFamily="34" charset="0"/>
              <a:buChar char="•"/>
            </a:pPr>
            <a:r>
              <a:rPr lang="es-ES" sz="1725" dirty="0"/>
              <a:t>Relación costo de lectura vs beneficio</a:t>
            </a:r>
          </a:p>
          <a:p>
            <a:pPr marL="257175" indent="-257175">
              <a:buFont typeface="Arial" panose="020B0604020202020204" pitchFamily="34" charset="0"/>
              <a:buChar char="•"/>
            </a:pPr>
            <a:endParaRPr lang="es-ES" sz="1725" dirty="0"/>
          </a:p>
          <a:p>
            <a:pPr marL="257175" indent="-257175">
              <a:buFont typeface="Arial" panose="020B0604020202020204" pitchFamily="34" charset="0"/>
              <a:buChar char="•"/>
            </a:pPr>
            <a:r>
              <a:rPr lang="es-ES" sz="1725" dirty="0"/>
              <a:t>Hipertexto para ofrecer información en profundidad</a:t>
            </a:r>
          </a:p>
        </p:txBody>
      </p:sp>
      <p:sp>
        <p:nvSpPr>
          <p:cNvPr id="12" name="CuadroTexto 11"/>
          <p:cNvSpPr txBox="1"/>
          <p:nvPr/>
        </p:nvSpPr>
        <p:spPr>
          <a:xfrm>
            <a:off x="894883" y="1663516"/>
            <a:ext cx="2308965" cy="415498"/>
          </a:xfrm>
          <a:prstGeom prst="rect">
            <a:avLst/>
          </a:prstGeom>
          <a:noFill/>
        </p:spPr>
        <p:txBody>
          <a:bodyPr wrap="none" rtlCol="0">
            <a:spAutoFit/>
          </a:bodyPr>
          <a:lstStyle/>
          <a:p>
            <a:r>
              <a:rPr lang="es-ES" sz="2100" b="1" dirty="0" err="1">
                <a:solidFill>
                  <a:srgbClr val="C32727"/>
                </a:solidFill>
              </a:rPr>
              <a:t>Longuitud</a:t>
            </a:r>
            <a:r>
              <a:rPr lang="es-ES" sz="2100" b="1" dirty="0">
                <a:solidFill>
                  <a:srgbClr val="C32727"/>
                </a:solidFill>
              </a:rPr>
              <a:t> de Texto</a:t>
            </a:r>
            <a:endParaRPr lang="es-ES" sz="2100" b="1" dirty="0">
              <a:solidFill>
                <a:srgbClr val="C32727"/>
              </a:solidFill>
            </a:endParaRPr>
          </a:p>
        </p:txBody>
      </p:sp>
      <p:sp>
        <p:nvSpPr>
          <p:cNvPr id="5"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1381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27584" y="2252893"/>
            <a:ext cx="7632848" cy="3277820"/>
          </a:xfrm>
          <a:prstGeom prst="rect">
            <a:avLst/>
          </a:prstGeom>
          <a:noFill/>
        </p:spPr>
        <p:txBody>
          <a:bodyPr wrap="square" rtlCol="0">
            <a:spAutoFit/>
          </a:bodyPr>
          <a:lstStyle/>
          <a:p>
            <a:pPr marL="257175" indent="-257175">
              <a:buFont typeface="Arial" panose="020B0604020202020204" pitchFamily="34" charset="0"/>
              <a:buChar char="•"/>
            </a:pPr>
            <a:r>
              <a:rPr lang="es-ES" sz="1725" dirty="0"/>
              <a:t>No hable de ayer, hoy o mañana si en el contenido no esta la fecha del escrito.</a:t>
            </a:r>
          </a:p>
          <a:p>
            <a:pPr marL="257175" indent="-257175">
              <a:buFont typeface="Arial" panose="020B0604020202020204" pitchFamily="34" charset="0"/>
              <a:buChar char="•"/>
            </a:pPr>
            <a:r>
              <a:rPr lang="es-ES" sz="1725" dirty="0"/>
              <a:t>El título debe estar relacionado con el contenido.</a:t>
            </a:r>
          </a:p>
          <a:p>
            <a:pPr marL="257175" indent="-257175">
              <a:buFont typeface="Arial" panose="020B0604020202020204" pitchFamily="34" charset="0"/>
              <a:buChar char="•"/>
            </a:pPr>
            <a:r>
              <a:rPr lang="es-ES" sz="1725" dirty="0"/>
              <a:t>No utilice lenguaje metafórico en los títulos.</a:t>
            </a:r>
          </a:p>
          <a:p>
            <a:pPr marL="257175" indent="-257175">
              <a:buFont typeface="Arial" panose="020B0604020202020204" pitchFamily="34" charset="0"/>
              <a:buChar char="•"/>
            </a:pPr>
            <a:r>
              <a:rPr lang="es-ES" sz="1725" dirty="0"/>
              <a:t>Use Palabras claves en el cuerpo del Texto.</a:t>
            </a:r>
          </a:p>
          <a:p>
            <a:pPr marL="257175" indent="-257175">
              <a:buFont typeface="Arial" panose="020B0604020202020204" pitchFamily="34" charset="0"/>
              <a:buChar char="•"/>
            </a:pPr>
            <a:r>
              <a:rPr lang="es-ES" sz="1725" dirty="0"/>
              <a:t>Uso de palabra claves en el título.</a:t>
            </a:r>
          </a:p>
          <a:p>
            <a:pPr marL="257175" indent="-257175">
              <a:buFont typeface="Arial" panose="020B0604020202020204" pitchFamily="34" charset="0"/>
              <a:buChar char="•"/>
            </a:pPr>
            <a:r>
              <a:rPr lang="es-ES" sz="1725" dirty="0"/>
              <a:t>No utilice mayúsculas cerradas.</a:t>
            </a:r>
          </a:p>
          <a:p>
            <a:pPr marL="257175" indent="-257175">
              <a:buFont typeface="Arial" panose="020B0604020202020204" pitchFamily="34" charset="0"/>
              <a:buChar char="•"/>
            </a:pPr>
            <a:r>
              <a:rPr lang="es-PA" sz="1725" dirty="0"/>
              <a:t>No utilice abreviaturas LOCALES , solo abreviaturas universalmente aceptadas, si usa locales, descríbalas.</a:t>
            </a:r>
          </a:p>
          <a:p>
            <a:pPr marL="257175" indent="-257175">
              <a:buFont typeface="Arial" panose="020B0604020202020204" pitchFamily="34" charset="0"/>
              <a:buChar char="•"/>
            </a:pPr>
            <a:r>
              <a:rPr lang="es-ES" sz="1725" dirty="0"/>
              <a:t>Las negritas, cursivas tienen un significado semántico, las comillas dobles o simple tienen un significado visual.</a:t>
            </a:r>
          </a:p>
          <a:p>
            <a:pPr marL="257175" indent="-257175">
              <a:buFont typeface="Arial" panose="020B0604020202020204" pitchFamily="34" charset="0"/>
              <a:buChar char="•"/>
            </a:pPr>
            <a:r>
              <a:rPr lang="es-ES" sz="1725" dirty="0"/>
              <a:t>Un párrafo, una idea.</a:t>
            </a:r>
          </a:p>
          <a:p>
            <a:pPr marL="257175" indent="-257175">
              <a:buFont typeface="Arial" panose="020B0604020202020204" pitchFamily="34" charset="0"/>
              <a:buChar char="•"/>
            </a:pPr>
            <a:r>
              <a:rPr lang="es-ES" sz="1725" dirty="0"/>
              <a:t>Se escribe y estructura para el usuario, pero también para los buscadores</a:t>
            </a:r>
            <a:r>
              <a:rPr lang="es-ES" sz="1725" dirty="0" smtClean="0"/>
              <a:t>.</a:t>
            </a:r>
            <a:endParaRPr lang="es-ES" sz="1725" dirty="0"/>
          </a:p>
        </p:txBody>
      </p:sp>
      <p:sp>
        <p:nvSpPr>
          <p:cNvPr id="12" name="CuadroTexto 11"/>
          <p:cNvSpPr txBox="1"/>
          <p:nvPr/>
        </p:nvSpPr>
        <p:spPr>
          <a:xfrm>
            <a:off x="1001759" y="1820357"/>
            <a:ext cx="3161571" cy="415498"/>
          </a:xfrm>
          <a:prstGeom prst="rect">
            <a:avLst/>
          </a:prstGeom>
          <a:noFill/>
        </p:spPr>
        <p:txBody>
          <a:bodyPr wrap="none" rtlCol="0">
            <a:spAutoFit/>
          </a:bodyPr>
          <a:lstStyle/>
          <a:p>
            <a:r>
              <a:rPr lang="es-ES" sz="2100" b="1" dirty="0">
                <a:solidFill>
                  <a:srgbClr val="C32727"/>
                </a:solidFill>
              </a:rPr>
              <a:t>Elementos claves del Texto</a:t>
            </a:r>
            <a:endParaRPr lang="es-ES" sz="2100" b="1" dirty="0">
              <a:solidFill>
                <a:srgbClr val="C32727"/>
              </a:solidFill>
            </a:endParaRPr>
          </a:p>
        </p:txBody>
      </p:sp>
      <p:sp>
        <p:nvSpPr>
          <p:cNvPr id="5" name="1 Rectángulo"/>
          <p:cNvSpPr/>
          <p:nvPr/>
        </p:nvSpPr>
        <p:spPr>
          <a:xfrm>
            <a:off x="2749369" y="1340351"/>
            <a:ext cx="308430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2: </a:t>
            </a:r>
            <a:r>
              <a:rPr lang="es-PA" sz="1500" b="1" dirty="0">
                <a:solidFill>
                  <a:schemeClr val="tx1">
                    <a:lumMod val="50000"/>
                    <a:lumOff val="50000"/>
                  </a:schemeClr>
                </a:solidFill>
              </a:rPr>
              <a:t>Uso de la Pirámide Invertida</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0846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555776" y="2780928"/>
            <a:ext cx="4044697" cy="1015663"/>
          </a:xfrm>
          <a:prstGeom prst="rect">
            <a:avLst/>
          </a:prstGeom>
        </p:spPr>
        <p:txBody>
          <a:bodyPr wrap="none">
            <a:spAutoFit/>
          </a:bodyPr>
          <a:lstStyle/>
          <a:p>
            <a:pPr algn="ctr"/>
            <a:r>
              <a:rPr lang="es-PA" sz="3000" dirty="0">
                <a:solidFill>
                  <a:srgbClr val="CC0000"/>
                </a:solidFill>
              </a:rPr>
              <a:t>Tema </a:t>
            </a:r>
            <a:r>
              <a:rPr lang="es-PA" sz="3000" dirty="0">
                <a:solidFill>
                  <a:srgbClr val="CC0000"/>
                </a:solidFill>
              </a:rPr>
              <a:t>1 </a:t>
            </a:r>
          </a:p>
          <a:p>
            <a:pPr algn="ctr"/>
            <a:r>
              <a:rPr lang="es-PA" sz="3000" b="1" dirty="0">
                <a:solidFill>
                  <a:srgbClr val="CC0000"/>
                </a:solidFill>
              </a:rPr>
              <a:t>Como </a:t>
            </a:r>
            <a:r>
              <a:rPr lang="es-PA" sz="3000" b="1" dirty="0">
                <a:solidFill>
                  <a:srgbClr val="CC0000"/>
                </a:solidFill>
              </a:rPr>
              <a:t>leen los usuarios?</a:t>
            </a:r>
          </a:p>
        </p:txBody>
      </p:sp>
    </p:spTree>
    <p:extLst>
      <p:ext uri="{BB962C8B-B14F-4D97-AF65-F5344CB8AC3E}">
        <p14:creationId xmlns:p14="http://schemas.microsoft.com/office/powerpoint/2010/main" val="290326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051720" y="2845385"/>
            <a:ext cx="4514184" cy="1015663"/>
          </a:xfrm>
          <a:prstGeom prst="rect">
            <a:avLst/>
          </a:prstGeom>
        </p:spPr>
        <p:txBody>
          <a:bodyPr wrap="none">
            <a:spAutoFit/>
          </a:bodyPr>
          <a:lstStyle/>
          <a:p>
            <a:pPr algn="ctr"/>
            <a:r>
              <a:rPr lang="es-PA" sz="3000" dirty="0">
                <a:solidFill>
                  <a:srgbClr val="C32727"/>
                </a:solidFill>
              </a:rPr>
              <a:t>Tema </a:t>
            </a:r>
            <a:r>
              <a:rPr lang="es-PA" sz="3000" dirty="0">
                <a:solidFill>
                  <a:srgbClr val="C32727"/>
                </a:solidFill>
              </a:rPr>
              <a:t>3 </a:t>
            </a:r>
          </a:p>
          <a:p>
            <a:pPr algn="ctr"/>
            <a:r>
              <a:rPr lang="es-PA" sz="3000" b="1" dirty="0">
                <a:solidFill>
                  <a:srgbClr val="C32727"/>
                </a:solidFill>
              </a:rPr>
              <a:t>Optimización de Contenido</a:t>
            </a:r>
            <a:endParaRPr lang="es-PA" sz="3000" b="1" dirty="0">
              <a:solidFill>
                <a:srgbClr val="C32727"/>
              </a:solidFill>
            </a:endParaRPr>
          </a:p>
        </p:txBody>
      </p:sp>
    </p:spTree>
    <p:extLst>
      <p:ext uri="{BB962C8B-B14F-4D97-AF65-F5344CB8AC3E}">
        <p14:creationId xmlns:p14="http://schemas.microsoft.com/office/powerpoint/2010/main" val="400118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259632" y="2204864"/>
            <a:ext cx="6184231" cy="2585323"/>
          </a:xfrm>
          <a:prstGeom prst="rect">
            <a:avLst/>
          </a:prstGeom>
        </p:spPr>
        <p:txBody>
          <a:bodyPr wrap="square">
            <a:spAutoFit/>
          </a:bodyPr>
          <a:lstStyle/>
          <a:p>
            <a:pPr algn="ctr"/>
            <a:r>
              <a:rPr lang="es-ES" sz="4500" dirty="0">
                <a:solidFill>
                  <a:srgbClr val="CC0000"/>
                </a:solidFill>
              </a:rPr>
              <a:t>Usabilidad de</a:t>
            </a:r>
          </a:p>
          <a:p>
            <a:pPr algn="ctr"/>
            <a:r>
              <a:rPr lang="es-ES" sz="4500" dirty="0">
                <a:solidFill>
                  <a:srgbClr val="CC0000"/>
                </a:solidFill>
              </a:rPr>
              <a:t>Contenidos </a:t>
            </a:r>
            <a:r>
              <a:rPr lang="es-ES" sz="7200" dirty="0">
                <a:solidFill>
                  <a:srgbClr val="CC0000"/>
                </a:solidFill>
              </a:rPr>
              <a:t>≈ </a:t>
            </a:r>
            <a:r>
              <a:rPr lang="es-ES" sz="4500" b="1" dirty="0">
                <a:solidFill>
                  <a:srgbClr val="CC0000"/>
                </a:solidFill>
              </a:rPr>
              <a:t>Calidad </a:t>
            </a:r>
            <a:r>
              <a:rPr lang="es-ES" sz="4500" b="1" dirty="0">
                <a:solidFill>
                  <a:srgbClr val="CC0000"/>
                </a:solidFill>
              </a:rPr>
              <a:t>de su estructura</a:t>
            </a:r>
            <a:endParaRPr lang="es-PA" sz="4500" b="1" dirty="0">
              <a:solidFill>
                <a:srgbClr val="CC0000"/>
              </a:solidFill>
            </a:endParaRPr>
          </a:p>
        </p:txBody>
      </p:sp>
    </p:spTree>
    <p:extLst>
      <p:ext uri="{BB962C8B-B14F-4D97-AF65-F5344CB8AC3E}">
        <p14:creationId xmlns:p14="http://schemas.microsoft.com/office/powerpoint/2010/main" val="104299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9299" t="11677" r="17982" b="13678"/>
          <a:stretch/>
        </p:blipFill>
        <p:spPr>
          <a:xfrm>
            <a:off x="1259632" y="1556792"/>
            <a:ext cx="6708371" cy="4490951"/>
          </a:xfrm>
          <a:prstGeom prst="rect">
            <a:avLst/>
          </a:prstGeom>
        </p:spPr>
      </p:pic>
    </p:spTree>
    <p:extLst>
      <p:ext uri="{BB962C8B-B14F-4D97-AF65-F5344CB8AC3E}">
        <p14:creationId xmlns:p14="http://schemas.microsoft.com/office/powerpoint/2010/main" val="101058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20176" t="14172" r="18684" b="10819"/>
          <a:stretch/>
        </p:blipFill>
        <p:spPr>
          <a:xfrm>
            <a:off x="1259632" y="1628800"/>
            <a:ext cx="6729731" cy="4644191"/>
          </a:xfrm>
          <a:prstGeom prst="rect">
            <a:avLst/>
          </a:prstGeom>
        </p:spPr>
      </p:pic>
    </p:spTree>
    <p:extLst>
      <p:ext uri="{BB962C8B-B14F-4D97-AF65-F5344CB8AC3E}">
        <p14:creationId xmlns:p14="http://schemas.microsoft.com/office/powerpoint/2010/main" val="240521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99592" y="2492896"/>
            <a:ext cx="6930566" cy="2308324"/>
          </a:xfrm>
          <a:prstGeom prst="rect">
            <a:avLst/>
          </a:prstGeom>
          <a:noFill/>
        </p:spPr>
        <p:txBody>
          <a:bodyPr wrap="square" rtlCol="0">
            <a:spAutoFit/>
          </a:bodyPr>
          <a:lstStyle/>
          <a:p>
            <a:r>
              <a:rPr lang="es-ES" dirty="0"/>
              <a:t>E</a:t>
            </a:r>
            <a:r>
              <a:rPr lang="es-ES" dirty="0"/>
              <a:t>l lenguaje periodístico y la creación de contenido está </a:t>
            </a:r>
            <a:r>
              <a:rPr lang="es-ES" dirty="0"/>
              <a:t>fuertemente condicionado por </a:t>
            </a:r>
            <a:r>
              <a:rPr lang="es-ES" dirty="0"/>
              <a:t>las particularidades </a:t>
            </a:r>
            <a:r>
              <a:rPr lang="es-ES" dirty="0"/>
              <a:t>del medio utilizado, </a:t>
            </a:r>
            <a:r>
              <a:rPr lang="es-ES" dirty="0"/>
              <a:t>adquiriendo características específicas </a:t>
            </a:r>
            <a:r>
              <a:rPr lang="es-ES" dirty="0"/>
              <a:t>en función de las potencialidades del soporte </a:t>
            </a:r>
            <a:r>
              <a:rPr lang="es-ES" dirty="0"/>
              <a:t>utilizado.</a:t>
            </a:r>
          </a:p>
          <a:p>
            <a:endParaRPr lang="es-ES" dirty="0"/>
          </a:p>
          <a:p>
            <a:pPr marL="342900" indent="-342900">
              <a:buFont typeface="+mj-lt"/>
              <a:buAutoNum type="arabicPeriod"/>
            </a:pPr>
            <a:r>
              <a:rPr lang="es-ES" dirty="0" err="1"/>
              <a:t>Hipertextualidad</a:t>
            </a:r>
            <a:endParaRPr lang="es-ES" dirty="0"/>
          </a:p>
          <a:p>
            <a:pPr marL="342900" indent="-342900">
              <a:buFont typeface="+mj-lt"/>
              <a:buAutoNum type="arabicPeriod"/>
            </a:pPr>
            <a:r>
              <a:rPr lang="es-ES" dirty="0" err="1"/>
              <a:t>Multimedialidad</a:t>
            </a:r>
            <a:endParaRPr lang="es-ES" dirty="0"/>
          </a:p>
          <a:p>
            <a:pPr marL="342900" indent="-342900">
              <a:buFont typeface="+mj-lt"/>
              <a:buAutoNum type="arabicPeriod"/>
            </a:pPr>
            <a:r>
              <a:rPr lang="es-ES" dirty="0"/>
              <a:t>Interactividad</a:t>
            </a:r>
            <a:endParaRPr lang="es-ES" dirty="0">
              <a:solidFill>
                <a:schemeClr val="bg2">
                  <a:lumMod val="25000"/>
                </a:schemeClr>
              </a:solidFill>
            </a:endParaRPr>
          </a:p>
        </p:txBody>
      </p:sp>
      <p:sp>
        <p:nvSpPr>
          <p:cNvPr id="12" name="CuadroTexto 11"/>
          <p:cNvSpPr txBox="1"/>
          <p:nvPr/>
        </p:nvSpPr>
        <p:spPr>
          <a:xfrm>
            <a:off x="930086" y="2100481"/>
            <a:ext cx="4104009" cy="415498"/>
          </a:xfrm>
          <a:prstGeom prst="rect">
            <a:avLst/>
          </a:prstGeom>
          <a:noFill/>
        </p:spPr>
        <p:txBody>
          <a:bodyPr wrap="none" rtlCol="0">
            <a:spAutoFit/>
          </a:bodyPr>
          <a:lstStyle/>
          <a:p>
            <a:r>
              <a:rPr lang="es-ES" sz="2100" b="1" dirty="0">
                <a:solidFill>
                  <a:srgbClr val="C32727"/>
                </a:solidFill>
              </a:rPr>
              <a:t>CARACTERÍSTICAS DEL CONTENIDO</a:t>
            </a:r>
            <a:endParaRPr lang="es-ES" sz="2100" b="1" dirty="0">
              <a:solidFill>
                <a:srgbClr val="C32727"/>
              </a:solidFill>
            </a:endParaRPr>
          </a:p>
        </p:txBody>
      </p:sp>
      <p:sp>
        <p:nvSpPr>
          <p:cNvPr id="7"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
        <p:nvSpPr>
          <p:cNvPr id="2" name="CuadroTexto 1"/>
          <p:cNvSpPr txBox="1"/>
          <p:nvPr/>
        </p:nvSpPr>
        <p:spPr>
          <a:xfrm>
            <a:off x="6003758" y="5128460"/>
            <a:ext cx="2411494" cy="300082"/>
          </a:xfrm>
          <a:prstGeom prst="rect">
            <a:avLst/>
          </a:prstGeom>
          <a:noFill/>
        </p:spPr>
        <p:txBody>
          <a:bodyPr wrap="none" rtlCol="0">
            <a:spAutoFit/>
          </a:bodyPr>
          <a:lstStyle/>
          <a:p>
            <a:r>
              <a:rPr lang="es-ES" sz="1350" dirty="0"/>
              <a:t>Ramón </a:t>
            </a:r>
            <a:r>
              <a:rPr lang="es-ES" sz="1350" dirty="0" err="1"/>
              <a:t>Salaverría</a:t>
            </a:r>
            <a:r>
              <a:rPr lang="es-ES" sz="1350" dirty="0"/>
              <a:t> (</a:t>
            </a:r>
            <a:r>
              <a:rPr lang="es-ES" sz="1350" dirty="0" err="1"/>
              <a:t>Eunsa</a:t>
            </a:r>
            <a:r>
              <a:rPr lang="es-ES" sz="1350" dirty="0"/>
              <a:t>, 2005)</a:t>
            </a:r>
          </a:p>
        </p:txBody>
      </p:sp>
    </p:spTree>
    <p:extLst>
      <p:ext uri="{BB962C8B-B14F-4D97-AF65-F5344CB8AC3E}">
        <p14:creationId xmlns:p14="http://schemas.microsoft.com/office/powerpoint/2010/main" val="32073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27584" y="2492896"/>
            <a:ext cx="6930566" cy="1754326"/>
          </a:xfrm>
          <a:prstGeom prst="rect">
            <a:avLst/>
          </a:prstGeom>
          <a:noFill/>
        </p:spPr>
        <p:txBody>
          <a:bodyPr wrap="square" rtlCol="0">
            <a:spAutoFit/>
          </a:bodyPr>
          <a:lstStyle/>
          <a:p>
            <a:r>
              <a:rPr lang="es-PA" dirty="0">
                <a:solidFill>
                  <a:schemeClr val="bg2">
                    <a:lumMod val="25000"/>
                  </a:schemeClr>
                </a:solidFill>
              </a:rPr>
              <a:t>No utilice documentos en lugar de páginas web cuando lo que se desea es que el usuario lea el contenido en línea</a:t>
            </a:r>
            <a:r>
              <a:rPr lang="es-PA" dirty="0">
                <a:solidFill>
                  <a:schemeClr val="bg2">
                    <a:lumMod val="25000"/>
                  </a:schemeClr>
                </a:solidFill>
              </a:rPr>
              <a:t>.</a:t>
            </a:r>
          </a:p>
          <a:p>
            <a:endParaRPr lang="es-PA" dirty="0">
              <a:solidFill>
                <a:schemeClr val="bg2">
                  <a:lumMod val="25000"/>
                </a:schemeClr>
              </a:solidFill>
            </a:endParaRPr>
          </a:p>
          <a:p>
            <a:r>
              <a:rPr lang="es-PA" dirty="0">
                <a:solidFill>
                  <a:schemeClr val="bg2">
                    <a:lumMod val="25000"/>
                  </a:schemeClr>
                </a:solidFill>
              </a:rPr>
              <a:t>Las </a:t>
            </a:r>
            <a:r>
              <a:rPr lang="es-PA" dirty="0">
                <a:solidFill>
                  <a:schemeClr val="bg2">
                    <a:lumMod val="25000"/>
                  </a:schemeClr>
                </a:solidFill>
              </a:rPr>
              <a:t>páginas web son más usables y accesibles para los usuarios, colocar la información en un documento interrumpe su navegación ya que el usuario debe descargar y abrir el documento. </a:t>
            </a:r>
            <a:endParaRPr lang="es-ES" dirty="0">
              <a:solidFill>
                <a:schemeClr val="bg2">
                  <a:lumMod val="25000"/>
                </a:schemeClr>
              </a:solidFill>
            </a:endParaRPr>
          </a:p>
        </p:txBody>
      </p:sp>
      <p:sp>
        <p:nvSpPr>
          <p:cNvPr id="12" name="CuadroTexto 11"/>
          <p:cNvSpPr txBox="1"/>
          <p:nvPr/>
        </p:nvSpPr>
        <p:spPr>
          <a:xfrm>
            <a:off x="858078" y="2100481"/>
            <a:ext cx="1836528" cy="415498"/>
          </a:xfrm>
          <a:prstGeom prst="rect">
            <a:avLst/>
          </a:prstGeom>
          <a:noFill/>
        </p:spPr>
        <p:txBody>
          <a:bodyPr wrap="none" rtlCol="0">
            <a:spAutoFit/>
          </a:bodyPr>
          <a:lstStyle/>
          <a:p>
            <a:r>
              <a:rPr lang="es-ES" sz="2100" b="1" dirty="0">
                <a:solidFill>
                  <a:srgbClr val="C32727"/>
                </a:solidFill>
              </a:rPr>
              <a:t>DOCUMENTOS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271449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71600" y="2204864"/>
            <a:ext cx="7104738" cy="3693319"/>
          </a:xfrm>
          <a:prstGeom prst="rect">
            <a:avLst/>
          </a:prstGeom>
          <a:noFill/>
        </p:spPr>
        <p:txBody>
          <a:bodyPr wrap="square" rtlCol="0">
            <a:spAutoFit/>
          </a:bodyPr>
          <a:lstStyle/>
          <a:p>
            <a:pPr marL="342900" indent="-342900">
              <a:buFont typeface="+mj-lt"/>
              <a:buAutoNum type="arabicPeriod"/>
            </a:pPr>
            <a:r>
              <a:rPr lang="es-PA" dirty="0">
                <a:solidFill>
                  <a:schemeClr val="bg2">
                    <a:lumMod val="25000"/>
                  </a:schemeClr>
                </a:solidFill>
              </a:rPr>
              <a:t>Formatos de documentos </a:t>
            </a:r>
            <a:r>
              <a:rPr lang="es-PA" dirty="0">
                <a:solidFill>
                  <a:schemeClr val="bg2">
                    <a:lumMod val="25000"/>
                  </a:schemeClr>
                </a:solidFill>
              </a:rPr>
              <a:t>e imágenes</a:t>
            </a:r>
            <a:br>
              <a:rPr lang="es-PA" dirty="0">
                <a:solidFill>
                  <a:schemeClr val="bg2">
                    <a:lumMod val="25000"/>
                  </a:schemeClr>
                </a:solidFill>
              </a:rPr>
            </a:br>
            <a:r>
              <a:rPr lang="es-PA" i="1" dirty="0">
                <a:solidFill>
                  <a:schemeClr val="bg2">
                    <a:lumMod val="25000"/>
                  </a:schemeClr>
                </a:solidFill>
              </a:rPr>
              <a:t>(</a:t>
            </a:r>
            <a:r>
              <a:rPr lang="es-PA" i="1" dirty="0" err="1">
                <a:solidFill>
                  <a:schemeClr val="bg2">
                    <a:lumMod val="25000"/>
                  </a:schemeClr>
                </a:solidFill>
              </a:rPr>
              <a:t>pdf</a:t>
            </a:r>
            <a:r>
              <a:rPr lang="es-PA" i="1" dirty="0">
                <a:solidFill>
                  <a:schemeClr val="bg2">
                    <a:lumMod val="25000"/>
                  </a:schemeClr>
                </a:solidFill>
              </a:rPr>
              <a:t>, </a:t>
            </a:r>
            <a:r>
              <a:rPr lang="es-PA" i="1" dirty="0" err="1">
                <a:solidFill>
                  <a:schemeClr val="bg2">
                    <a:lumMod val="25000"/>
                  </a:schemeClr>
                </a:solidFill>
              </a:rPr>
              <a:t>doc</a:t>
            </a:r>
            <a:r>
              <a:rPr lang="es-PA" i="1" dirty="0">
                <a:solidFill>
                  <a:schemeClr val="bg2">
                    <a:lumMod val="25000"/>
                  </a:schemeClr>
                </a:solidFill>
              </a:rPr>
              <a:t>, </a:t>
            </a:r>
            <a:r>
              <a:rPr lang="es-PA" i="1" dirty="0" err="1">
                <a:solidFill>
                  <a:schemeClr val="bg2">
                    <a:lumMod val="25000"/>
                  </a:schemeClr>
                </a:solidFill>
              </a:rPr>
              <a:t>xls</a:t>
            </a:r>
            <a:r>
              <a:rPr lang="es-PA" i="1" dirty="0">
                <a:solidFill>
                  <a:schemeClr val="bg2">
                    <a:lumMod val="25000"/>
                  </a:schemeClr>
                </a:solidFill>
              </a:rPr>
              <a:t>, </a:t>
            </a:r>
            <a:r>
              <a:rPr lang="es-PA" i="1" dirty="0" err="1">
                <a:solidFill>
                  <a:schemeClr val="bg2">
                    <a:lumMod val="25000"/>
                  </a:schemeClr>
                </a:solidFill>
              </a:rPr>
              <a:t>tiff</a:t>
            </a:r>
            <a:r>
              <a:rPr lang="es-PA" i="1" dirty="0">
                <a:solidFill>
                  <a:schemeClr val="bg2">
                    <a:lumMod val="25000"/>
                  </a:schemeClr>
                </a:solidFill>
              </a:rPr>
              <a:t>, </a:t>
            </a:r>
            <a:r>
              <a:rPr lang="es-PA" i="1" dirty="0" err="1">
                <a:solidFill>
                  <a:schemeClr val="bg2">
                    <a:lumMod val="25000"/>
                  </a:schemeClr>
                </a:solidFill>
              </a:rPr>
              <a:t>jpg</a:t>
            </a:r>
            <a:r>
              <a:rPr lang="es-PA" i="1" dirty="0">
                <a:solidFill>
                  <a:schemeClr val="bg2">
                    <a:lumMod val="25000"/>
                  </a:schemeClr>
                </a:solidFill>
              </a:rPr>
              <a:t>, </a:t>
            </a:r>
            <a:r>
              <a:rPr lang="es-PA" i="1" dirty="0" err="1">
                <a:solidFill>
                  <a:schemeClr val="bg2">
                    <a:lumMod val="25000"/>
                  </a:schemeClr>
                </a:solidFill>
              </a:rPr>
              <a:t>gif</a:t>
            </a:r>
            <a:r>
              <a:rPr lang="es-PA" i="1" dirty="0">
                <a:solidFill>
                  <a:schemeClr val="bg2">
                    <a:lumMod val="25000"/>
                  </a:schemeClr>
                </a:solidFill>
              </a:rPr>
              <a:t>…)</a:t>
            </a:r>
          </a:p>
          <a:p>
            <a:pPr marL="342900" indent="-342900">
              <a:buFont typeface="+mj-lt"/>
              <a:buAutoNum type="arabicPeriod"/>
            </a:pPr>
            <a:r>
              <a:rPr lang="es-PA" dirty="0">
                <a:solidFill>
                  <a:schemeClr val="bg2">
                    <a:lumMod val="25000"/>
                  </a:schemeClr>
                </a:solidFill>
              </a:rPr>
              <a:t>Optimización de los </a:t>
            </a:r>
            <a:r>
              <a:rPr lang="es-PA" dirty="0">
                <a:solidFill>
                  <a:schemeClr val="bg2">
                    <a:lumMod val="25000"/>
                  </a:schemeClr>
                </a:solidFill>
              </a:rPr>
              <a:t>documentos</a:t>
            </a:r>
            <a:br>
              <a:rPr lang="es-PA" dirty="0">
                <a:solidFill>
                  <a:schemeClr val="bg2">
                    <a:lumMod val="25000"/>
                  </a:schemeClr>
                </a:solidFill>
              </a:rPr>
            </a:br>
            <a:r>
              <a:rPr lang="es-PA" i="1" dirty="0">
                <a:solidFill>
                  <a:schemeClr val="bg2">
                    <a:lumMod val="25000"/>
                  </a:schemeClr>
                </a:solidFill>
              </a:rPr>
              <a:t>No utilice imagen como texto, ni capturas de pantalla no optimizadas</a:t>
            </a:r>
            <a:endParaRPr lang="es-PA" i="1" dirty="0">
              <a:solidFill>
                <a:schemeClr val="bg2">
                  <a:lumMod val="25000"/>
                </a:schemeClr>
              </a:solidFill>
            </a:endParaRPr>
          </a:p>
          <a:p>
            <a:pPr marL="342900" indent="-342900">
              <a:buFont typeface="+mj-lt"/>
              <a:buAutoNum type="arabicPeriod"/>
            </a:pPr>
            <a:r>
              <a:rPr lang="es-PA" dirty="0">
                <a:solidFill>
                  <a:schemeClr val="bg2">
                    <a:lumMod val="25000"/>
                  </a:schemeClr>
                </a:solidFill>
              </a:rPr>
              <a:t>Tamaños </a:t>
            </a:r>
            <a:r>
              <a:rPr lang="es-PA" dirty="0">
                <a:solidFill>
                  <a:schemeClr val="bg2">
                    <a:lumMod val="25000"/>
                  </a:schemeClr>
                </a:solidFill>
              </a:rPr>
              <a:t>del archivo</a:t>
            </a:r>
            <a:br>
              <a:rPr lang="es-PA" dirty="0">
                <a:solidFill>
                  <a:schemeClr val="bg2">
                    <a:lumMod val="25000"/>
                  </a:schemeClr>
                </a:solidFill>
              </a:rPr>
            </a:br>
            <a:r>
              <a:rPr lang="es-PA" i="1" dirty="0">
                <a:solidFill>
                  <a:schemeClr val="bg2">
                    <a:lumMod val="25000"/>
                  </a:schemeClr>
                </a:solidFill>
              </a:rPr>
              <a:t>Piense en la descarga del </a:t>
            </a:r>
            <a:r>
              <a:rPr lang="es-PA" i="1" dirty="0">
                <a:solidFill>
                  <a:schemeClr val="bg2">
                    <a:lumMod val="25000"/>
                  </a:schemeClr>
                </a:solidFill>
              </a:rPr>
              <a:t>documento por parte del usuario</a:t>
            </a:r>
            <a:endParaRPr lang="es-PA" i="1" dirty="0">
              <a:solidFill>
                <a:schemeClr val="bg2">
                  <a:lumMod val="25000"/>
                </a:schemeClr>
              </a:solidFill>
            </a:endParaRPr>
          </a:p>
          <a:p>
            <a:pPr marL="342900" indent="-342900">
              <a:buFont typeface="+mj-lt"/>
              <a:buAutoNum type="arabicPeriod"/>
            </a:pPr>
            <a:r>
              <a:rPr lang="es-PA" dirty="0">
                <a:solidFill>
                  <a:schemeClr val="bg2">
                    <a:lumMod val="25000"/>
                  </a:schemeClr>
                </a:solidFill>
              </a:rPr>
              <a:t>Nombres de </a:t>
            </a:r>
            <a:r>
              <a:rPr lang="es-PA" dirty="0">
                <a:solidFill>
                  <a:schemeClr val="bg2">
                    <a:lumMod val="25000"/>
                  </a:schemeClr>
                </a:solidFill>
              </a:rPr>
              <a:t>documentos</a:t>
            </a:r>
            <a:br>
              <a:rPr lang="es-PA" dirty="0">
                <a:solidFill>
                  <a:schemeClr val="bg2">
                    <a:lumMod val="25000"/>
                  </a:schemeClr>
                </a:solidFill>
              </a:rPr>
            </a:br>
            <a:r>
              <a:rPr lang="es-PA" i="1" dirty="0">
                <a:solidFill>
                  <a:schemeClr val="bg2">
                    <a:lumMod val="25000"/>
                  </a:schemeClr>
                </a:solidFill>
              </a:rPr>
              <a:t>Utilice nombres descriptivos “organigrama-facultad-sistemas.pdf”</a:t>
            </a:r>
            <a:endParaRPr lang="es-PA" i="1" dirty="0">
              <a:solidFill>
                <a:schemeClr val="bg2">
                  <a:lumMod val="25000"/>
                </a:schemeClr>
              </a:solidFill>
            </a:endParaRPr>
          </a:p>
          <a:p>
            <a:pPr marL="342900" indent="-342900">
              <a:buFont typeface="+mj-lt"/>
              <a:buAutoNum type="arabicPeriod"/>
            </a:pPr>
            <a:r>
              <a:rPr lang="es-PA" dirty="0">
                <a:solidFill>
                  <a:schemeClr val="bg2">
                    <a:lumMod val="25000"/>
                  </a:schemeClr>
                </a:solidFill>
              </a:rPr>
              <a:t>Metadatos del </a:t>
            </a:r>
            <a:r>
              <a:rPr lang="es-PA" dirty="0">
                <a:solidFill>
                  <a:schemeClr val="bg2">
                    <a:lumMod val="25000"/>
                  </a:schemeClr>
                </a:solidFill>
              </a:rPr>
              <a:t>documento</a:t>
            </a:r>
            <a:br>
              <a:rPr lang="es-PA" dirty="0">
                <a:solidFill>
                  <a:schemeClr val="bg2">
                    <a:lumMod val="25000"/>
                  </a:schemeClr>
                </a:solidFill>
              </a:rPr>
            </a:br>
            <a:r>
              <a:rPr lang="es-PA" i="1" dirty="0">
                <a:solidFill>
                  <a:schemeClr val="bg2">
                    <a:lumMod val="25000"/>
                  </a:schemeClr>
                </a:solidFill>
              </a:rPr>
              <a:t>Si es posible utilizar </a:t>
            </a:r>
            <a:r>
              <a:rPr lang="es-PA" i="1" dirty="0" err="1">
                <a:solidFill>
                  <a:schemeClr val="bg2">
                    <a:lumMod val="25000"/>
                  </a:schemeClr>
                </a:solidFill>
              </a:rPr>
              <a:t>metadatas</a:t>
            </a:r>
            <a:r>
              <a:rPr lang="es-PA" i="1" dirty="0">
                <a:solidFill>
                  <a:schemeClr val="bg2">
                    <a:lumMod val="25000"/>
                  </a:schemeClr>
                </a:solidFill>
              </a:rPr>
              <a:t> en los documentos</a:t>
            </a:r>
            <a:endParaRPr lang="es-PA" i="1" dirty="0">
              <a:solidFill>
                <a:schemeClr val="bg2">
                  <a:lumMod val="25000"/>
                </a:schemeClr>
              </a:solidFill>
            </a:endParaRPr>
          </a:p>
          <a:p>
            <a:pPr marL="342900" indent="-342900">
              <a:buFont typeface="+mj-lt"/>
              <a:buAutoNum type="arabicPeriod"/>
            </a:pPr>
            <a:r>
              <a:rPr lang="es-PA" dirty="0">
                <a:solidFill>
                  <a:schemeClr val="bg2">
                    <a:lumMod val="25000"/>
                  </a:schemeClr>
                </a:solidFill>
              </a:rPr>
              <a:t>Enlaces </a:t>
            </a:r>
            <a:r>
              <a:rPr lang="es-PA" dirty="0">
                <a:solidFill>
                  <a:schemeClr val="bg2">
                    <a:lumMod val="25000"/>
                  </a:schemeClr>
                </a:solidFill>
              </a:rPr>
              <a:t>a </a:t>
            </a:r>
            <a:r>
              <a:rPr lang="es-PA" dirty="0">
                <a:solidFill>
                  <a:schemeClr val="bg2">
                    <a:lumMod val="25000"/>
                  </a:schemeClr>
                </a:solidFill>
              </a:rPr>
              <a:t>documentos</a:t>
            </a:r>
            <a:br>
              <a:rPr lang="es-PA" dirty="0">
                <a:solidFill>
                  <a:schemeClr val="bg2">
                    <a:lumMod val="25000"/>
                  </a:schemeClr>
                </a:solidFill>
              </a:rPr>
            </a:br>
            <a:r>
              <a:rPr lang="es-PA" i="1" dirty="0">
                <a:solidFill>
                  <a:schemeClr val="bg2">
                    <a:lumMod val="25000"/>
                  </a:schemeClr>
                </a:solidFill>
              </a:rPr>
              <a:t>En sus páginas web utilice enlaces a documentos si el contenido de la página es extenso</a:t>
            </a:r>
            <a:endParaRPr lang="es-ES" i="1" dirty="0">
              <a:solidFill>
                <a:schemeClr val="bg2">
                  <a:lumMod val="25000"/>
                </a:schemeClr>
              </a:solidFill>
            </a:endParaRPr>
          </a:p>
        </p:txBody>
      </p:sp>
      <p:sp>
        <p:nvSpPr>
          <p:cNvPr id="12" name="CuadroTexto 11"/>
          <p:cNvSpPr txBox="1"/>
          <p:nvPr/>
        </p:nvSpPr>
        <p:spPr>
          <a:xfrm>
            <a:off x="1002093" y="1721426"/>
            <a:ext cx="1836528" cy="415498"/>
          </a:xfrm>
          <a:prstGeom prst="rect">
            <a:avLst/>
          </a:prstGeom>
          <a:noFill/>
        </p:spPr>
        <p:txBody>
          <a:bodyPr wrap="none" rtlCol="0">
            <a:spAutoFit/>
          </a:bodyPr>
          <a:lstStyle/>
          <a:p>
            <a:r>
              <a:rPr lang="es-ES" sz="2100" b="1" dirty="0">
                <a:solidFill>
                  <a:srgbClr val="C32727"/>
                </a:solidFill>
              </a:rPr>
              <a:t>DOCUMENTOS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14913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55576" y="2780928"/>
            <a:ext cx="7488832" cy="923330"/>
          </a:xfrm>
          <a:prstGeom prst="rect">
            <a:avLst/>
          </a:prstGeom>
          <a:noFill/>
        </p:spPr>
        <p:txBody>
          <a:bodyPr wrap="square" rtlCol="0">
            <a:spAutoFit/>
          </a:bodyPr>
          <a:lstStyle/>
          <a:p>
            <a:r>
              <a:rPr lang="es-PA" dirty="0">
                <a:solidFill>
                  <a:schemeClr val="bg2">
                    <a:lumMod val="25000"/>
                  </a:schemeClr>
                </a:solidFill>
              </a:rPr>
              <a:t>El uso de elementos visuales como fotos y gráficos estadísticos, entre otros de forma efectiva puede mejorar la legibilidad de su página cuando los mismos reemplazan o refuerzan bloques largos de contenido.</a:t>
            </a:r>
            <a:endParaRPr lang="es-ES" dirty="0">
              <a:solidFill>
                <a:schemeClr val="bg2">
                  <a:lumMod val="25000"/>
                </a:schemeClr>
              </a:solidFill>
            </a:endParaRPr>
          </a:p>
        </p:txBody>
      </p:sp>
      <p:sp>
        <p:nvSpPr>
          <p:cNvPr id="12" name="CuadroTexto 11"/>
          <p:cNvSpPr txBox="1"/>
          <p:nvPr/>
        </p:nvSpPr>
        <p:spPr>
          <a:xfrm>
            <a:off x="786071" y="2297490"/>
            <a:ext cx="1389035" cy="415498"/>
          </a:xfrm>
          <a:prstGeom prst="rect">
            <a:avLst/>
          </a:prstGeom>
          <a:noFill/>
        </p:spPr>
        <p:txBody>
          <a:bodyPr wrap="none" rtlCol="0">
            <a:spAutoFit/>
          </a:bodyPr>
          <a:lstStyle/>
          <a:p>
            <a:r>
              <a:rPr lang="es-ES" sz="2100" b="1" dirty="0">
                <a:solidFill>
                  <a:srgbClr val="C32727"/>
                </a:solidFill>
              </a:rPr>
              <a:t>IMÁGENES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114633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043608" y="2383418"/>
            <a:ext cx="7061195" cy="600164"/>
          </a:xfrm>
          <a:prstGeom prst="rect">
            <a:avLst/>
          </a:prstGeom>
          <a:noFill/>
        </p:spPr>
        <p:txBody>
          <a:bodyPr wrap="square" rtlCol="0">
            <a:spAutoFit/>
          </a:bodyPr>
          <a:lstStyle/>
          <a:p>
            <a:pPr marL="342900" indent="-342900">
              <a:buFont typeface="+mj-lt"/>
              <a:buAutoNum type="arabicPeriod"/>
            </a:pPr>
            <a:r>
              <a:rPr lang="es-PA" sz="1650" dirty="0">
                <a:solidFill>
                  <a:schemeClr val="bg2">
                    <a:lumMod val="25000"/>
                  </a:schemeClr>
                </a:solidFill>
              </a:rPr>
              <a:t>Cuando utilizar una imagen (Tabla, afiche, organigrama, genéricas, no </a:t>
            </a:r>
            <a:r>
              <a:rPr lang="es-PA" sz="1650" dirty="0" err="1">
                <a:solidFill>
                  <a:schemeClr val="bg2">
                    <a:lumMod val="25000"/>
                  </a:schemeClr>
                </a:solidFill>
              </a:rPr>
              <a:t>clipArt</a:t>
            </a:r>
            <a:r>
              <a:rPr lang="es-PA" sz="1650" dirty="0">
                <a:solidFill>
                  <a:schemeClr val="bg2">
                    <a:lumMod val="25000"/>
                  </a:schemeClr>
                </a:solidFill>
              </a:rPr>
              <a:t> .</a:t>
            </a:r>
            <a:endParaRPr lang="es-ES" sz="1650" dirty="0">
              <a:solidFill>
                <a:schemeClr val="bg2">
                  <a:lumMod val="25000"/>
                </a:schemeClr>
              </a:solidFill>
            </a:endParaRPr>
          </a:p>
        </p:txBody>
      </p:sp>
      <p:sp>
        <p:nvSpPr>
          <p:cNvPr id="12" name="CuadroTexto 11"/>
          <p:cNvSpPr txBox="1"/>
          <p:nvPr/>
        </p:nvSpPr>
        <p:spPr>
          <a:xfrm>
            <a:off x="1074103" y="1942663"/>
            <a:ext cx="1389035" cy="415498"/>
          </a:xfrm>
          <a:prstGeom prst="rect">
            <a:avLst/>
          </a:prstGeom>
          <a:noFill/>
        </p:spPr>
        <p:txBody>
          <a:bodyPr wrap="none" rtlCol="0">
            <a:spAutoFit/>
          </a:bodyPr>
          <a:lstStyle/>
          <a:p>
            <a:r>
              <a:rPr lang="es-ES" sz="2100" b="1" dirty="0">
                <a:solidFill>
                  <a:srgbClr val="C32727"/>
                </a:solidFill>
              </a:rPr>
              <a:t>IMÁGENES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163" y="2816476"/>
            <a:ext cx="2140113" cy="1605085"/>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415" y="2816476"/>
            <a:ext cx="2064418" cy="2686969"/>
          </a:xfrm>
          <a:prstGeom prst="rect">
            <a:avLst/>
          </a:prstGeom>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15224" r="45465"/>
          <a:stretch/>
        </p:blipFill>
        <p:spPr>
          <a:xfrm>
            <a:off x="6042655" y="2816474"/>
            <a:ext cx="1404156" cy="2014538"/>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121" y="4529572"/>
            <a:ext cx="1105448" cy="1105448"/>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7391" y="4505380"/>
            <a:ext cx="1325199" cy="1155868"/>
          </a:xfrm>
          <a:prstGeom prst="rect">
            <a:avLst/>
          </a:prstGeom>
        </p:spPr>
      </p:pic>
      <p:sp>
        <p:nvSpPr>
          <p:cNvPr id="10"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33217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248584" y="2459981"/>
            <a:ext cx="6187178" cy="1177245"/>
          </a:xfrm>
          <a:prstGeom prst="rect">
            <a:avLst/>
          </a:prstGeom>
          <a:noFill/>
        </p:spPr>
        <p:txBody>
          <a:bodyPr wrap="square" rtlCol="0">
            <a:spAutoFit/>
          </a:bodyPr>
          <a:lstStyle/>
          <a:p>
            <a:pPr marL="342900" indent="-342900">
              <a:buFont typeface="+mj-lt"/>
              <a:buAutoNum type="arabicPeriod" startAt="2"/>
            </a:pPr>
            <a:r>
              <a:rPr lang="es-ES" sz="1650" dirty="0">
                <a:solidFill>
                  <a:schemeClr val="bg2">
                    <a:lumMod val="25000"/>
                  </a:schemeClr>
                </a:solidFill>
              </a:rPr>
              <a:t>Calidad y contenido de las Imágenes</a:t>
            </a:r>
          </a:p>
          <a:p>
            <a:pPr marL="685800" lvl="1" indent="-342900">
              <a:buFont typeface="+mj-lt"/>
              <a:buAutoNum type="arabicPeriod"/>
            </a:pPr>
            <a:r>
              <a:rPr lang="es-PA" dirty="0">
                <a:solidFill>
                  <a:schemeClr val="bg2">
                    <a:lumMod val="25000"/>
                  </a:schemeClr>
                </a:solidFill>
              </a:rPr>
              <a:t>Las imágenes deben ser a color. </a:t>
            </a:r>
          </a:p>
          <a:p>
            <a:pPr marL="685800" lvl="1" indent="-342900">
              <a:buFont typeface="+mj-lt"/>
              <a:buAutoNum type="arabicPeriod"/>
            </a:pPr>
            <a:r>
              <a:rPr lang="es-ES" dirty="0">
                <a:solidFill>
                  <a:schemeClr val="bg2">
                    <a:lumMod val="25000"/>
                  </a:schemeClr>
                </a:solidFill>
              </a:rPr>
              <a:t>Las imágenes pueden ser horizontales o verticales</a:t>
            </a:r>
            <a:endParaRPr lang="es-ES" dirty="0">
              <a:solidFill>
                <a:schemeClr val="bg2">
                  <a:lumMod val="25000"/>
                </a:schemeClr>
              </a:solidFill>
            </a:endParaRPr>
          </a:p>
          <a:p>
            <a:pPr marL="685800" lvl="1" indent="-342900">
              <a:buFont typeface="+mj-lt"/>
              <a:buAutoNum type="arabicPeriod"/>
            </a:pPr>
            <a:r>
              <a:rPr lang="es-PA" dirty="0">
                <a:solidFill>
                  <a:schemeClr val="bg2">
                    <a:lumMod val="25000"/>
                  </a:schemeClr>
                </a:solidFill>
              </a:rPr>
              <a:t>Valores de contraste y foco en un nivel óptimo</a:t>
            </a:r>
            <a:r>
              <a:rPr lang="es-PA" dirty="0">
                <a:solidFill>
                  <a:schemeClr val="bg2">
                    <a:lumMod val="25000"/>
                  </a:schemeClr>
                </a:solidFill>
              </a:rPr>
              <a:t>.</a:t>
            </a:r>
            <a:endParaRPr lang="es-ES" dirty="0">
              <a:solidFill>
                <a:schemeClr val="bg2">
                  <a:lumMod val="25000"/>
                </a:schemeClr>
              </a:solidFill>
            </a:endParaRPr>
          </a:p>
        </p:txBody>
      </p:sp>
      <p:sp>
        <p:nvSpPr>
          <p:cNvPr id="12" name="CuadroTexto 11"/>
          <p:cNvSpPr txBox="1"/>
          <p:nvPr/>
        </p:nvSpPr>
        <p:spPr>
          <a:xfrm>
            <a:off x="1279079" y="2019226"/>
            <a:ext cx="1389035" cy="415498"/>
          </a:xfrm>
          <a:prstGeom prst="rect">
            <a:avLst/>
          </a:prstGeom>
          <a:noFill/>
        </p:spPr>
        <p:txBody>
          <a:bodyPr wrap="none" rtlCol="0">
            <a:spAutoFit/>
          </a:bodyPr>
          <a:lstStyle/>
          <a:p>
            <a:r>
              <a:rPr lang="es-ES" sz="2100" b="1" dirty="0">
                <a:solidFill>
                  <a:srgbClr val="C32727"/>
                </a:solidFill>
              </a:rPr>
              <a:t>IMÁGENES</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455" y="4022028"/>
            <a:ext cx="5855873" cy="1351188"/>
          </a:xfrm>
          <a:prstGeom prst="rect">
            <a:avLst/>
          </a:prstGeom>
        </p:spPr>
      </p:pic>
      <p:sp>
        <p:nvSpPr>
          <p:cNvPr id="6"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421805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318352" y="1912377"/>
            <a:ext cx="2137380" cy="461665"/>
          </a:xfrm>
          <a:prstGeom prst="rect">
            <a:avLst/>
          </a:prstGeom>
          <a:noFill/>
        </p:spPr>
        <p:txBody>
          <a:bodyPr wrap="none" rtlCol="0">
            <a:spAutoFit/>
          </a:bodyPr>
          <a:lstStyle/>
          <a:p>
            <a:r>
              <a:rPr lang="es-ES" sz="2400" b="1" dirty="0">
                <a:solidFill>
                  <a:srgbClr val="CC0000"/>
                </a:solidFill>
              </a:rPr>
              <a:t>JACOB NIELSEN</a:t>
            </a:r>
          </a:p>
        </p:txBody>
      </p:sp>
      <p:sp>
        <p:nvSpPr>
          <p:cNvPr id="6"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pic>
        <p:nvPicPr>
          <p:cNvPr id="7" name="Picture 3" descr="H:\6a00d8341bfb1653ef01901d2cf68e970b.jpg"/>
          <p:cNvPicPr>
            <a:picLocks noChangeAspect="1" noChangeArrowheads="1"/>
          </p:cNvPicPr>
          <p:nvPr/>
        </p:nvPicPr>
        <p:blipFill>
          <a:blip r:embed="rId3" cstate="print"/>
          <a:srcRect l="29646" r="3651" b="2361"/>
          <a:stretch>
            <a:fillRect/>
          </a:stretch>
        </p:blipFill>
        <p:spPr bwMode="auto">
          <a:xfrm>
            <a:off x="3025258" y="2402886"/>
            <a:ext cx="2678925" cy="2678925"/>
          </a:xfrm>
          <a:prstGeom prst="rect">
            <a:avLst/>
          </a:prstGeom>
          <a:noFill/>
        </p:spPr>
      </p:pic>
      <p:sp>
        <p:nvSpPr>
          <p:cNvPr id="11" name="10 CuadroTexto"/>
          <p:cNvSpPr txBox="1"/>
          <p:nvPr/>
        </p:nvSpPr>
        <p:spPr>
          <a:xfrm>
            <a:off x="2897814" y="5211199"/>
            <a:ext cx="3161132" cy="484748"/>
          </a:xfrm>
          <a:prstGeom prst="rect">
            <a:avLst/>
          </a:prstGeom>
          <a:noFill/>
        </p:spPr>
        <p:txBody>
          <a:bodyPr wrap="square" rtlCol="0">
            <a:spAutoFit/>
          </a:bodyPr>
          <a:lstStyle/>
          <a:p>
            <a:pPr algn="ctr"/>
            <a:r>
              <a:rPr lang="es-PA" sz="1500" b="1" dirty="0">
                <a:solidFill>
                  <a:schemeClr val="bg2">
                    <a:lumMod val="25000"/>
                  </a:schemeClr>
                </a:solidFill>
              </a:rPr>
              <a:t>Padre de la Usabilidad</a:t>
            </a:r>
          </a:p>
          <a:p>
            <a:pPr algn="ctr"/>
            <a:r>
              <a:rPr lang="es-PA" sz="1050" dirty="0">
                <a:solidFill>
                  <a:schemeClr val="bg2">
                    <a:lumMod val="25000"/>
                  </a:schemeClr>
                </a:solidFill>
              </a:rPr>
              <a:t>Universidad Técnica de Dinamarca</a:t>
            </a:r>
          </a:p>
        </p:txBody>
      </p:sp>
    </p:spTree>
    <p:extLst>
      <p:ext uri="{BB962C8B-B14F-4D97-AF65-F5344CB8AC3E}">
        <p14:creationId xmlns:p14="http://schemas.microsoft.com/office/powerpoint/2010/main" val="22911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115616" y="2370653"/>
            <a:ext cx="6187178" cy="2354491"/>
          </a:xfrm>
          <a:prstGeom prst="rect">
            <a:avLst/>
          </a:prstGeom>
          <a:noFill/>
        </p:spPr>
        <p:txBody>
          <a:bodyPr wrap="square" rtlCol="0">
            <a:spAutoFit/>
          </a:bodyPr>
          <a:lstStyle/>
          <a:p>
            <a:pPr marL="342900" indent="-342900">
              <a:buFont typeface="+mj-lt"/>
              <a:buAutoNum type="arabicPeriod" startAt="3"/>
            </a:pPr>
            <a:r>
              <a:rPr lang="es-ES" sz="2100" dirty="0">
                <a:solidFill>
                  <a:schemeClr val="bg2">
                    <a:lumMod val="25000"/>
                  </a:schemeClr>
                </a:solidFill>
              </a:rPr>
              <a:t>Texto </a:t>
            </a:r>
            <a:r>
              <a:rPr lang="es-ES" sz="2100" dirty="0">
                <a:solidFill>
                  <a:schemeClr val="bg2">
                    <a:lumMod val="25000"/>
                  </a:schemeClr>
                </a:solidFill>
              </a:rPr>
              <a:t>alternativo (</a:t>
            </a:r>
            <a:r>
              <a:rPr lang="es-ES" sz="2100" dirty="0" err="1">
                <a:solidFill>
                  <a:schemeClr val="bg2">
                    <a:lumMod val="25000"/>
                  </a:schemeClr>
                </a:solidFill>
              </a:rPr>
              <a:t>alt</a:t>
            </a:r>
            <a:r>
              <a:rPr lang="es-ES" sz="2100" dirty="0">
                <a:solidFill>
                  <a:schemeClr val="bg2">
                    <a:lumMod val="25000"/>
                  </a:schemeClr>
                </a:solidFill>
              </a:rPr>
              <a:t>)</a:t>
            </a:r>
            <a:endParaRPr lang="es-ES" sz="2100" dirty="0">
              <a:solidFill>
                <a:schemeClr val="bg2">
                  <a:lumMod val="25000"/>
                </a:schemeClr>
              </a:solidFill>
            </a:endParaRPr>
          </a:p>
          <a:p>
            <a:pPr marL="342900" indent="-342900">
              <a:buFont typeface="+mj-lt"/>
              <a:buAutoNum type="arabicPeriod" startAt="3"/>
            </a:pPr>
            <a:r>
              <a:rPr lang="es-ES" sz="2100" dirty="0">
                <a:solidFill>
                  <a:schemeClr val="bg2">
                    <a:lumMod val="25000"/>
                  </a:schemeClr>
                </a:solidFill>
              </a:rPr>
              <a:t>Nombre del archivo</a:t>
            </a:r>
          </a:p>
          <a:p>
            <a:pPr marL="342900" indent="-342900">
              <a:buFont typeface="+mj-lt"/>
              <a:buAutoNum type="arabicPeriod" startAt="3"/>
            </a:pPr>
            <a:r>
              <a:rPr lang="es-ES" sz="2100" dirty="0">
                <a:solidFill>
                  <a:schemeClr val="bg2">
                    <a:lumMod val="25000"/>
                  </a:schemeClr>
                </a:solidFill>
              </a:rPr>
              <a:t>Formatos (</a:t>
            </a:r>
            <a:r>
              <a:rPr lang="es-ES" sz="2100" dirty="0" err="1">
                <a:solidFill>
                  <a:schemeClr val="bg2">
                    <a:lumMod val="25000"/>
                  </a:schemeClr>
                </a:solidFill>
              </a:rPr>
              <a:t>gif</a:t>
            </a:r>
            <a:r>
              <a:rPr lang="es-ES" sz="2100" dirty="0">
                <a:solidFill>
                  <a:schemeClr val="bg2">
                    <a:lumMod val="25000"/>
                  </a:schemeClr>
                </a:solidFill>
              </a:rPr>
              <a:t>, </a:t>
            </a:r>
            <a:r>
              <a:rPr lang="es-ES" sz="2100" dirty="0" err="1">
                <a:solidFill>
                  <a:schemeClr val="bg2">
                    <a:lumMod val="25000"/>
                  </a:schemeClr>
                </a:solidFill>
              </a:rPr>
              <a:t>jpg</a:t>
            </a:r>
            <a:r>
              <a:rPr lang="es-ES" sz="2100" dirty="0">
                <a:solidFill>
                  <a:schemeClr val="bg2">
                    <a:lumMod val="25000"/>
                  </a:schemeClr>
                </a:solidFill>
              </a:rPr>
              <a:t>)</a:t>
            </a:r>
            <a:endParaRPr lang="es-ES" sz="2100" dirty="0">
              <a:solidFill>
                <a:schemeClr val="bg2">
                  <a:lumMod val="25000"/>
                </a:schemeClr>
              </a:solidFill>
            </a:endParaRPr>
          </a:p>
          <a:p>
            <a:pPr marL="342900" indent="-342900">
              <a:buFont typeface="+mj-lt"/>
              <a:buAutoNum type="arabicPeriod" startAt="3"/>
            </a:pPr>
            <a:r>
              <a:rPr lang="es-ES" sz="2100" dirty="0">
                <a:solidFill>
                  <a:schemeClr val="bg2">
                    <a:lumMod val="25000"/>
                  </a:schemeClr>
                </a:solidFill>
              </a:rPr>
              <a:t>Modo de color (</a:t>
            </a:r>
            <a:r>
              <a:rPr lang="es-ES" sz="1500" dirty="0">
                <a:solidFill>
                  <a:schemeClr val="bg2">
                    <a:lumMod val="25000"/>
                  </a:schemeClr>
                </a:solidFill>
              </a:rPr>
              <a:t>RGB</a:t>
            </a:r>
            <a:r>
              <a:rPr lang="es-ES" sz="2100" dirty="0">
                <a:solidFill>
                  <a:schemeClr val="bg2">
                    <a:lumMod val="25000"/>
                  </a:schemeClr>
                </a:solidFill>
              </a:rPr>
              <a:t>)</a:t>
            </a:r>
            <a:endParaRPr lang="es-ES" sz="2100" dirty="0">
              <a:solidFill>
                <a:schemeClr val="bg2">
                  <a:lumMod val="25000"/>
                </a:schemeClr>
              </a:solidFill>
            </a:endParaRPr>
          </a:p>
          <a:p>
            <a:pPr marL="342900" indent="-342900">
              <a:buFont typeface="+mj-lt"/>
              <a:buAutoNum type="arabicPeriod" startAt="3"/>
            </a:pPr>
            <a:r>
              <a:rPr lang="es-ES" sz="2100" dirty="0">
                <a:solidFill>
                  <a:schemeClr val="bg2">
                    <a:lumMod val="25000"/>
                  </a:schemeClr>
                </a:solidFill>
              </a:rPr>
              <a:t>Dimensiones</a:t>
            </a:r>
          </a:p>
          <a:p>
            <a:pPr marL="342900" indent="-342900">
              <a:buFont typeface="+mj-lt"/>
              <a:buAutoNum type="arabicPeriod" startAt="3"/>
            </a:pPr>
            <a:r>
              <a:rPr lang="es-ES" sz="2100" dirty="0">
                <a:solidFill>
                  <a:schemeClr val="bg2">
                    <a:lumMod val="25000"/>
                  </a:schemeClr>
                </a:solidFill>
              </a:rPr>
              <a:t>Peso </a:t>
            </a:r>
            <a:r>
              <a:rPr lang="es-ES" sz="2100" dirty="0">
                <a:solidFill>
                  <a:schemeClr val="bg2">
                    <a:lumMod val="25000"/>
                  </a:schemeClr>
                </a:solidFill>
              </a:rPr>
              <a:t>(kb, </a:t>
            </a:r>
            <a:r>
              <a:rPr lang="es-ES" sz="2100" dirty="0" err="1">
                <a:solidFill>
                  <a:schemeClr val="bg2">
                    <a:lumMod val="25000"/>
                  </a:schemeClr>
                </a:solidFill>
              </a:rPr>
              <a:t>mb</a:t>
            </a:r>
            <a:r>
              <a:rPr lang="es-ES" sz="2100" dirty="0">
                <a:solidFill>
                  <a:schemeClr val="bg2">
                    <a:lumMod val="25000"/>
                  </a:schemeClr>
                </a:solidFill>
              </a:rPr>
              <a:t>)</a:t>
            </a:r>
            <a:endParaRPr lang="es-ES" sz="2100" dirty="0">
              <a:solidFill>
                <a:schemeClr val="bg2">
                  <a:lumMod val="25000"/>
                </a:schemeClr>
              </a:solidFill>
            </a:endParaRPr>
          </a:p>
          <a:p>
            <a:pPr marL="342900" indent="-342900">
              <a:buFont typeface="+mj-lt"/>
              <a:buAutoNum type="arabicPeriod" startAt="3"/>
            </a:pPr>
            <a:r>
              <a:rPr lang="es-ES" sz="2100" dirty="0">
                <a:solidFill>
                  <a:schemeClr val="bg2">
                    <a:lumMod val="25000"/>
                  </a:schemeClr>
                </a:solidFill>
              </a:rPr>
              <a:t>Metadatos</a:t>
            </a:r>
          </a:p>
        </p:txBody>
      </p:sp>
      <p:sp>
        <p:nvSpPr>
          <p:cNvPr id="12" name="CuadroTexto 11"/>
          <p:cNvSpPr txBox="1"/>
          <p:nvPr/>
        </p:nvSpPr>
        <p:spPr>
          <a:xfrm>
            <a:off x="1146111" y="1929898"/>
            <a:ext cx="1389035" cy="415498"/>
          </a:xfrm>
          <a:prstGeom prst="rect">
            <a:avLst/>
          </a:prstGeom>
          <a:noFill/>
        </p:spPr>
        <p:txBody>
          <a:bodyPr wrap="none" rtlCol="0">
            <a:spAutoFit/>
          </a:bodyPr>
          <a:lstStyle/>
          <a:p>
            <a:r>
              <a:rPr lang="es-ES" sz="2100" b="1" dirty="0">
                <a:solidFill>
                  <a:srgbClr val="C32727"/>
                </a:solidFill>
              </a:rPr>
              <a:t>IMÁGENES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055" y="2472886"/>
            <a:ext cx="3448682" cy="2126940"/>
          </a:xfrm>
          <a:prstGeom prst="rect">
            <a:avLst/>
          </a:prstGeom>
        </p:spPr>
      </p:pic>
      <p:sp>
        <p:nvSpPr>
          <p:cNvPr id="6"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328966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31640" y="2235202"/>
            <a:ext cx="7311566" cy="3577903"/>
          </a:xfrm>
          <a:prstGeom prst="rect">
            <a:avLst/>
          </a:prstGeom>
          <a:noFill/>
        </p:spPr>
        <p:txBody>
          <a:bodyPr wrap="square" rtlCol="0">
            <a:spAutoFit/>
          </a:bodyPr>
          <a:lstStyle/>
          <a:p>
            <a:pPr marL="342900" indent="-342900">
              <a:buFont typeface="+mj-lt"/>
              <a:buAutoNum type="arabicPeriod"/>
            </a:pPr>
            <a:r>
              <a:rPr lang="es-ES" dirty="0">
                <a:solidFill>
                  <a:schemeClr val="bg2">
                    <a:lumMod val="25000"/>
                  </a:schemeClr>
                </a:solidFill>
              </a:rPr>
              <a:t>Texto de los enlaces definidos</a:t>
            </a:r>
          </a:p>
          <a:p>
            <a:pPr marL="685800" lvl="1" indent="-342900">
              <a:buFont typeface="+mj-lt"/>
              <a:buAutoNum type="arabicPeriod"/>
            </a:pPr>
            <a:r>
              <a:rPr lang="es-PA" sz="1650" dirty="0">
                <a:solidFill>
                  <a:schemeClr val="bg2">
                    <a:lumMod val="25000"/>
                  </a:schemeClr>
                </a:solidFill>
              </a:rPr>
              <a:t>Debe describir lo que el usuario encontrará en la página vinculada</a:t>
            </a:r>
          </a:p>
          <a:p>
            <a:pPr marL="685800" lvl="1" indent="-342900">
              <a:buFont typeface="+mj-lt"/>
              <a:buAutoNum type="arabicPeriod"/>
            </a:pPr>
            <a:r>
              <a:rPr lang="es-PA" sz="1650" dirty="0">
                <a:solidFill>
                  <a:schemeClr val="bg2">
                    <a:lumMod val="25000"/>
                  </a:schemeClr>
                </a:solidFill>
              </a:rPr>
              <a:t>No debe estar en mayúscula o minúscula cerrada</a:t>
            </a:r>
          </a:p>
          <a:p>
            <a:pPr marL="685800" lvl="1" indent="-342900">
              <a:buFont typeface="+mj-lt"/>
              <a:buAutoNum type="arabicPeriod"/>
            </a:pPr>
            <a:r>
              <a:rPr lang="es-PA" sz="1650" dirty="0">
                <a:solidFill>
                  <a:schemeClr val="bg2">
                    <a:lumMod val="25000"/>
                  </a:schemeClr>
                </a:solidFill>
              </a:rPr>
              <a:t>No utilice abreviaturas LOCALES , solo abreviaturas universalmente aceptadas</a:t>
            </a:r>
          </a:p>
          <a:p>
            <a:pPr marL="685800" lvl="1" indent="-342900">
              <a:buFont typeface="+mj-lt"/>
              <a:buAutoNum type="arabicPeriod"/>
            </a:pPr>
            <a:r>
              <a:rPr lang="es-PA" sz="1650" dirty="0">
                <a:solidFill>
                  <a:schemeClr val="bg2">
                    <a:lumMod val="25000"/>
                  </a:schemeClr>
                </a:solidFill>
              </a:rPr>
              <a:t>No </a:t>
            </a:r>
            <a:r>
              <a:rPr lang="es-PA" sz="1650" dirty="0">
                <a:solidFill>
                  <a:schemeClr val="bg2">
                    <a:lumMod val="25000"/>
                  </a:schemeClr>
                </a:solidFill>
              </a:rPr>
              <a:t>debe usar imágenes en lugar de texto</a:t>
            </a:r>
          </a:p>
          <a:p>
            <a:pPr marL="342900" indent="-342900">
              <a:buFont typeface="+mj-lt"/>
              <a:buAutoNum type="arabicPeriod"/>
            </a:pPr>
            <a:r>
              <a:rPr lang="es-PA" dirty="0">
                <a:solidFill>
                  <a:schemeClr val="bg2">
                    <a:lumMod val="25000"/>
                  </a:schemeClr>
                </a:solidFill>
              </a:rPr>
              <a:t>Destino </a:t>
            </a:r>
            <a:r>
              <a:rPr lang="es-PA" dirty="0">
                <a:solidFill>
                  <a:schemeClr val="bg2">
                    <a:lumMod val="25000"/>
                  </a:schemeClr>
                </a:solidFill>
              </a:rPr>
              <a:t>del enlace (_</a:t>
            </a:r>
            <a:r>
              <a:rPr lang="es-PA" dirty="0" err="1">
                <a:solidFill>
                  <a:schemeClr val="bg2">
                    <a:lumMod val="25000"/>
                  </a:schemeClr>
                </a:solidFill>
              </a:rPr>
              <a:t>blank</a:t>
            </a:r>
            <a:r>
              <a:rPr lang="es-PA" dirty="0">
                <a:solidFill>
                  <a:schemeClr val="bg2">
                    <a:lumMod val="25000"/>
                  </a:schemeClr>
                </a:solidFill>
              </a:rPr>
              <a:t>, _</a:t>
            </a:r>
            <a:r>
              <a:rPr lang="es-PA" dirty="0" err="1">
                <a:solidFill>
                  <a:schemeClr val="bg2">
                    <a:lumMod val="25000"/>
                  </a:schemeClr>
                </a:solidFill>
              </a:rPr>
              <a:t>self</a:t>
            </a:r>
            <a:r>
              <a:rPr lang="es-PA" dirty="0">
                <a:solidFill>
                  <a:schemeClr val="bg2">
                    <a:lumMod val="25000"/>
                  </a:schemeClr>
                </a:solidFill>
              </a:rPr>
              <a:t>)</a:t>
            </a:r>
          </a:p>
          <a:p>
            <a:pPr marL="342900" indent="-342900">
              <a:buFont typeface="+mj-lt"/>
              <a:buAutoNum type="arabicPeriod"/>
            </a:pPr>
            <a:r>
              <a:rPr lang="es-ES" dirty="0">
                <a:solidFill>
                  <a:schemeClr val="bg2">
                    <a:lumMod val="25000"/>
                  </a:schemeClr>
                </a:solidFill>
              </a:rPr>
              <a:t>Tipos </a:t>
            </a:r>
            <a:r>
              <a:rPr lang="es-ES" dirty="0">
                <a:solidFill>
                  <a:schemeClr val="bg2">
                    <a:lumMod val="25000"/>
                  </a:schemeClr>
                </a:solidFill>
              </a:rPr>
              <a:t>de Enlace</a:t>
            </a:r>
          </a:p>
          <a:p>
            <a:pPr marL="685800" lvl="1" indent="-342900">
              <a:buFont typeface="+mj-lt"/>
              <a:buAutoNum type="arabicPeriod"/>
            </a:pPr>
            <a:r>
              <a:rPr lang="es-PA" dirty="0">
                <a:solidFill>
                  <a:schemeClr val="bg2">
                    <a:lumMod val="25000"/>
                  </a:schemeClr>
                </a:solidFill>
              </a:rPr>
              <a:t>Otras páginas </a:t>
            </a:r>
            <a:endParaRPr lang="es-PA" dirty="0">
              <a:solidFill>
                <a:schemeClr val="bg2">
                  <a:lumMod val="25000"/>
                </a:schemeClr>
              </a:solidFill>
            </a:endParaRPr>
          </a:p>
          <a:p>
            <a:pPr marL="685800" lvl="1" indent="-342900">
              <a:buFont typeface="+mj-lt"/>
              <a:buAutoNum type="arabicPeriod"/>
            </a:pPr>
            <a:r>
              <a:rPr lang="es-PA" dirty="0">
                <a:solidFill>
                  <a:schemeClr val="bg2">
                    <a:lumMod val="25000"/>
                  </a:schemeClr>
                </a:solidFill>
              </a:rPr>
              <a:t>Documentos </a:t>
            </a:r>
            <a:r>
              <a:rPr lang="es-PA" dirty="0">
                <a:solidFill>
                  <a:schemeClr val="bg2">
                    <a:lumMod val="25000"/>
                  </a:schemeClr>
                </a:solidFill>
              </a:rPr>
              <a:t>(</a:t>
            </a:r>
            <a:r>
              <a:rPr lang="es-PA" dirty="0" err="1">
                <a:solidFill>
                  <a:schemeClr val="bg2">
                    <a:lumMod val="25000"/>
                  </a:schemeClr>
                </a:solidFill>
              </a:rPr>
              <a:t>pdf</a:t>
            </a:r>
            <a:r>
              <a:rPr lang="es-PA" dirty="0">
                <a:solidFill>
                  <a:schemeClr val="bg2">
                    <a:lumMod val="25000"/>
                  </a:schemeClr>
                </a:solidFill>
              </a:rPr>
              <a:t>, </a:t>
            </a:r>
            <a:r>
              <a:rPr lang="es-PA" dirty="0" err="1">
                <a:solidFill>
                  <a:schemeClr val="bg2">
                    <a:lumMod val="25000"/>
                  </a:schemeClr>
                </a:solidFill>
              </a:rPr>
              <a:t>doc</a:t>
            </a:r>
            <a:r>
              <a:rPr lang="es-PA" dirty="0">
                <a:solidFill>
                  <a:schemeClr val="bg2">
                    <a:lumMod val="25000"/>
                  </a:schemeClr>
                </a:solidFill>
              </a:rPr>
              <a:t>, </a:t>
            </a:r>
            <a:r>
              <a:rPr lang="es-PA" dirty="0" err="1">
                <a:solidFill>
                  <a:schemeClr val="bg2">
                    <a:lumMod val="25000"/>
                  </a:schemeClr>
                </a:solidFill>
              </a:rPr>
              <a:t>xls</a:t>
            </a:r>
            <a:r>
              <a:rPr lang="es-PA" dirty="0">
                <a:solidFill>
                  <a:schemeClr val="bg2">
                    <a:lumMod val="25000"/>
                  </a:schemeClr>
                </a:solidFill>
              </a:rPr>
              <a:t>, </a:t>
            </a:r>
            <a:r>
              <a:rPr lang="es-PA" dirty="0" err="1">
                <a:solidFill>
                  <a:schemeClr val="bg2">
                    <a:lumMod val="25000"/>
                  </a:schemeClr>
                </a:solidFill>
              </a:rPr>
              <a:t>ppt</a:t>
            </a:r>
            <a:r>
              <a:rPr lang="es-PA" dirty="0">
                <a:solidFill>
                  <a:schemeClr val="bg2">
                    <a:lumMod val="25000"/>
                  </a:schemeClr>
                </a:solidFill>
              </a:rPr>
              <a:t>).</a:t>
            </a:r>
          </a:p>
          <a:p>
            <a:pPr marL="685800" lvl="1" indent="-342900">
              <a:buFont typeface="+mj-lt"/>
              <a:buAutoNum type="arabicPeriod"/>
            </a:pPr>
            <a:r>
              <a:rPr lang="es-PA" dirty="0">
                <a:solidFill>
                  <a:schemeClr val="bg2">
                    <a:lumMod val="25000"/>
                  </a:schemeClr>
                </a:solidFill>
              </a:rPr>
              <a:t>Archivos </a:t>
            </a:r>
            <a:r>
              <a:rPr lang="es-PA" dirty="0">
                <a:solidFill>
                  <a:schemeClr val="bg2">
                    <a:lumMod val="25000"/>
                  </a:schemeClr>
                </a:solidFill>
              </a:rPr>
              <a:t>de imagen (</a:t>
            </a:r>
            <a:r>
              <a:rPr lang="es-PA" dirty="0" err="1">
                <a:solidFill>
                  <a:schemeClr val="bg2">
                    <a:lumMod val="25000"/>
                  </a:schemeClr>
                </a:solidFill>
              </a:rPr>
              <a:t>gif</a:t>
            </a:r>
            <a:r>
              <a:rPr lang="es-PA" dirty="0">
                <a:solidFill>
                  <a:schemeClr val="bg2">
                    <a:lumMod val="25000"/>
                  </a:schemeClr>
                </a:solidFill>
              </a:rPr>
              <a:t>, </a:t>
            </a:r>
            <a:r>
              <a:rPr lang="es-PA" dirty="0" err="1">
                <a:solidFill>
                  <a:schemeClr val="bg2">
                    <a:lumMod val="25000"/>
                  </a:schemeClr>
                </a:solidFill>
              </a:rPr>
              <a:t>png</a:t>
            </a:r>
            <a:r>
              <a:rPr lang="es-PA" dirty="0">
                <a:solidFill>
                  <a:schemeClr val="bg2">
                    <a:lumMod val="25000"/>
                  </a:schemeClr>
                </a:solidFill>
              </a:rPr>
              <a:t>, </a:t>
            </a:r>
            <a:r>
              <a:rPr lang="es-PA" dirty="0" err="1">
                <a:solidFill>
                  <a:schemeClr val="bg2">
                    <a:lumMod val="25000"/>
                  </a:schemeClr>
                </a:solidFill>
              </a:rPr>
              <a:t>jpg</a:t>
            </a:r>
            <a:r>
              <a:rPr lang="es-PA" dirty="0">
                <a:solidFill>
                  <a:schemeClr val="bg2">
                    <a:lumMod val="25000"/>
                  </a:schemeClr>
                </a:solidFill>
              </a:rPr>
              <a:t>, </a:t>
            </a:r>
            <a:r>
              <a:rPr lang="es-PA" dirty="0" err="1">
                <a:solidFill>
                  <a:schemeClr val="bg2">
                    <a:lumMod val="25000"/>
                  </a:schemeClr>
                </a:solidFill>
              </a:rPr>
              <a:t>jpeg</a:t>
            </a:r>
            <a:r>
              <a:rPr lang="es-PA" dirty="0">
                <a:solidFill>
                  <a:schemeClr val="bg2">
                    <a:lumMod val="25000"/>
                  </a:schemeClr>
                </a:solidFill>
              </a:rPr>
              <a:t>). Mostrar tipo y tamaño del </a:t>
            </a:r>
            <a:r>
              <a:rPr lang="es-PA" dirty="0">
                <a:solidFill>
                  <a:schemeClr val="bg2">
                    <a:lumMod val="25000"/>
                  </a:schemeClr>
                </a:solidFill>
              </a:rPr>
              <a:t>documento</a:t>
            </a:r>
          </a:p>
          <a:p>
            <a:pPr marL="342900" indent="-342900">
              <a:buFont typeface="+mj-lt"/>
              <a:buAutoNum type="arabicPeriod"/>
            </a:pPr>
            <a:r>
              <a:rPr lang="es-PA" dirty="0">
                <a:solidFill>
                  <a:schemeClr val="bg2">
                    <a:lumMod val="25000"/>
                  </a:schemeClr>
                </a:solidFill>
              </a:rPr>
              <a:t>Titulo </a:t>
            </a:r>
            <a:r>
              <a:rPr lang="es-PA" dirty="0">
                <a:solidFill>
                  <a:schemeClr val="bg2">
                    <a:lumMod val="25000"/>
                  </a:schemeClr>
                </a:solidFill>
              </a:rPr>
              <a:t>del enlace (</a:t>
            </a:r>
            <a:r>
              <a:rPr lang="es-PA" dirty="0" err="1">
                <a:solidFill>
                  <a:schemeClr val="bg2">
                    <a:lumMod val="25000"/>
                  </a:schemeClr>
                </a:solidFill>
              </a:rPr>
              <a:t>title</a:t>
            </a:r>
            <a:r>
              <a:rPr lang="es-PA" dirty="0">
                <a:solidFill>
                  <a:schemeClr val="bg2">
                    <a:lumMod val="25000"/>
                  </a:schemeClr>
                </a:solidFill>
              </a:rPr>
              <a:t>) </a:t>
            </a:r>
            <a:endParaRPr lang="es-ES" sz="1650" dirty="0">
              <a:solidFill>
                <a:schemeClr val="bg2">
                  <a:lumMod val="25000"/>
                </a:schemeClr>
              </a:solidFill>
            </a:endParaRPr>
          </a:p>
        </p:txBody>
      </p:sp>
      <p:sp>
        <p:nvSpPr>
          <p:cNvPr id="12" name="CuadroTexto 11"/>
          <p:cNvSpPr txBox="1"/>
          <p:nvPr/>
        </p:nvSpPr>
        <p:spPr>
          <a:xfrm>
            <a:off x="1362133" y="1794447"/>
            <a:ext cx="1166345" cy="415498"/>
          </a:xfrm>
          <a:prstGeom prst="rect">
            <a:avLst/>
          </a:prstGeom>
          <a:noFill/>
        </p:spPr>
        <p:txBody>
          <a:bodyPr wrap="none" rtlCol="0">
            <a:spAutoFit/>
          </a:bodyPr>
          <a:lstStyle/>
          <a:p>
            <a:r>
              <a:rPr lang="es-ES" sz="2100" b="1" dirty="0">
                <a:solidFill>
                  <a:srgbClr val="C32727"/>
                </a:solidFill>
              </a:rPr>
              <a:t>ENLACES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221262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71600" y="2516703"/>
            <a:ext cx="7050309" cy="1200329"/>
          </a:xfrm>
          <a:prstGeom prst="rect">
            <a:avLst/>
          </a:prstGeom>
          <a:noFill/>
        </p:spPr>
        <p:txBody>
          <a:bodyPr wrap="square" rtlCol="0">
            <a:spAutoFit/>
          </a:bodyPr>
          <a:lstStyle/>
          <a:p>
            <a:r>
              <a:rPr lang="es-ES" dirty="0">
                <a:solidFill>
                  <a:schemeClr val="bg2">
                    <a:lumMod val="25000"/>
                  </a:schemeClr>
                </a:solidFill>
              </a:rPr>
              <a:t>Las tablas existen en HTML por un motivo: desplegar data tabular de una forma en que se mantenga las relaciones entre los elementos de la misma, aún cuando el usuario no vea (por ejemplo: Google, persona no vidente utilizando un lector de pantalla). </a:t>
            </a:r>
            <a:endParaRPr lang="es-ES" sz="1650" dirty="0">
              <a:solidFill>
                <a:schemeClr val="bg2">
                  <a:lumMod val="25000"/>
                </a:schemeClr>
              </a:solidFill>
            </a:endParaRPr>
          </a:p>
        </p:txBody>
      </p:sp>
      <p:sp>
        <p:nvSpPr>
          <p:cNvPr id="12" name="CuadroTexto 11"/>
          <p:cNvSpPr txBox="1"/>
          <p:nvPr/>
        </p:nvSpPr>
        <p:spPr>
          <a:xfrm>
            <a:off x="1043608" y="2077398"/>
            <a:ext cx="1014701" cy="415498"/>
          </a:xfrm>
          <a:prstGeom prst="rect">
            <a:avLst/>
          </a:prstGeom>
          <a:noFill/>
        </p:spPr>
        <p:txBody>
          <a:bodyPr wrap="none" rtlCol="0">
            <a:spAutoFit/>
          </a:bodyPr>
          <a:lstStyle/>
          <a:p>
            <a:r>
              <a:rPr lang="es-ES" sz="2100" b="1" dirty="0">
                <a:solidFill>
                  <a:srgbClr val="C32727"/>
                </a:solidFill>
              </a:rPr>
              <a:t>TABLAS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35957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71600" y="2560836"/>
            <a:ext cx="7416824" cy="1754326"/>
          </a:xfrm>
          <a:prstGeom prst="rect">
            <a:avLst/>
          </a:prstGeom>
          <a:noFill/>
        </p:spPr>
        <p:txBody>
          <a:bodyPr wrap="square" rtlCol="0">
            <a:spAutoFit/>
          </a:bodyPr>
          <a:lstStyle/>
          <a:p>
            <a:pPr marL="342900" indent="-342900">
              <a:buFont typeface="+mj-lt"/>
              <a:buAutoNum type="arabicPeriod"/>
            </a:pPr>
            <a:r>
              <a:rPr lang="es-ES" dirty="0">
                <a:solidFill>
                  <a:schemeClr val="bg2">
                    <a:lumMod val="25000"/>
                  </a:schemeClr>
                </a:solidFill>
              </a:rPr>
              <a:t>Deben ser utilizadas solo para presentar data tabular. </a:t>
            </a:r>
          </a:p>
          <a:p>
            <a:pPr marL="342900" indent="-342900">
              <a:buFont typeface="+mj-lt"/>
              <a:buAutoNum type="arabicPeriod"/>
            </a:pPr>
            <a:r>
              <a:rPr lang="es-ES" dirty="0">
                <a:solidFill>
                  <a:schemeClr val="bg2">
                    <a:lumMod val="25000"/>
                  </a:schemeClr>
                </a:solidFill>
              </a:rPr>
              <a:t>No </a:t>
            </a:r>
            <a:r>
              <a:rPr lang="es-ES" dirty="0">
                <a:solidFill>
                  <a:schemeClr val="bg2">
                    <a:lumMod val="25000"/>
                  </a:schemeClr>
                </a:solidFill>
              </a:rPr>
              <a:t>utilice las tablas para diseñar (estilizar o diagramar)</a:t>
            </a:r>
          </a:p>
          <a:p>
            <a:pPr marL="342900" indent="-342900">
              <a:buFont typeface="+mj-lt"/>
              <a:buAutoNum type="arabicPeriod"/>
            </a:pPr>
            <a:r>
              <a:rPr lang="es-ES" dirty="0">
                <a:solidFill>
                  <a:schemeClr val="bg2">
                    <a:lumMod val="25000"/>
                  </a:schemeClr>
                </a:solidFill>
              </a:rPr>
              <a:t>No utilice bordes en las </a:t>
            </a:r>
            <a:r>
              <a:rPr lang="es-ES" dirty="0">
                <a:solidFill>
                  <a:schemeClr val="bg2">
                    <a:lumMod val="25000"/>
                  </a:schemeClr>
                </a:solidFill>
              </a:rPr>
              <a:t>tablas cuando celdas contengan imágenes y texto. </a:t>
            </a:r>
            <a:endParaRPr lang="es-ES" dirty="0">
              <a:solidFill>
                <a:schemeClr val="bg2">
                  <a:lumMod val="25000"/>
                </a:schemeClr>
              </a:solidFill>
            </a:endParaRPr>
          </a:p>
          <a:p>
            <a:pPr marL="342900" indent="-342900">
              <a:buFont typeface="+mj-lt"/>
              <a:buAutoNum type="arabicPeriod"/>
            </a:pPr>
            <a:r>
              <a:rPr lang="es-ES" dirty="0">
                <a:solidFill>
                  <a:schemeClr val="bg2">
                    <a:lumMod val="25000"/>
                  </a:schemeClr>
                </a:solidFill>
              </a:rPr>
              <a:t>Utilice </a:t>
            </a:r>
            <a:r>
              <a:rPr lang="es-ES" dirty="0">
                <a:solidFill>
                  <a:schemeClr val="bg2">
                    <a:lumMod val="25000"/>
                  </a:schemeClr>
                </a:solidFill>
              </a:rPr>
              <a:t>bordes de tabla cuando muestra textos, números, cálculos de data.</a:t>
            </a:r>
            <a:endParaRPr lang="es-ES" dirty="0">
              <a:solidFill>
                <a:schemeClr val="bg2">
                  <a:lumMod val="25000"/>
                </a:schemeClr>
              </a:solidFill>
            </a:endParaRPr>
          </a:p>
          <a:p>
            <a:pPr marL="342900" indent="-342900">
              <a:buFont typeface="+mj-lt"/>
              <a:buAutoNum type="arabicPeriod"/>
            </a:pPr>
            <a:r>
              <a:rPr lang="es-ES" dirty="0">
                <a:solidFill>
                  <a:schemeClr val="bg2">
                    <a:lumMod val="25000"/>
                  </a:schemeClr>
                </a:solidFill>
              </a:rPr>
              <a:t>Utilice tablas </a:t>
            </a:r>
            <a:r>
              <a:rPr lang="es-ES" dirty="0">
                <a:solidFill>
                  <a:schemeClr val="bg2">
                    <a:lumMod val="25000"/>
                  </a:schemeClr>
                </a:solidFill>
              </a:rPr>
              <a:t>simples, si las tablas son complejas colóquelas en un documento para descargar.</a:t>
            </a:r>
            <a:endParaRPr lang="es-ES" dirty="0">
              <a:solidFill>
                <a:schemeClr val="bg2">
                  <a:lumMod val="25000"/>
                </a:schemeClr>
              </a:solidFill>
            </a:endParaRPr>
          </a:p>
        </p:txBody>
      </p:sp>
      <p:sp>
        <p:nvSpPr>
          <p:cNvPr id="12" name="CuadroTexto 11"/>
          <p:cNvSpPr txBox="1"/>
          <p:nvPr/>
        </p:nvSpPr>
        <p:spPr>
          <a:xfrm>
            <a:off x="1002095" y="2120082"/>
            <a:ext cx="3738203" cy="415498"/>
          </a:xfrm>
          <a:prstGeom prst="rect">
            <a:avLst/>
          </a:prstGeom>
          <a:noFill/>
        </p:spPr>
        <p:txBody>
          <a:bodyPr wrap="none" rtlCol="0">
            <a:spAutoFit/>
          </a:bodyPr>
          <a:lstStyle/>
          <a:p>
            <a:r>
              <a:rPr lang="es-ES" sz="2100" b="1" dirty="0">
                <a:solidFill>
                  <a:srgbClr val="C32727"/>
                </a:solidFill>
              </a:rPr>
              <a:t>USO ADECUADO DE LAS TABLAS</a:t>
            </a:r>
          </a:p>
        </p:txBody>
      </p:sp>
      <p:sp>
        <p:nvSpPr>
          <p:cNvPr id="5" name="1 Rectángulo"/>
          <p:cNvSpPr/>
          <p:nvPr/>
        </p:nvSpPr>
        <p:spPr>
          <a:xfrm>
            <a:off x="2676434" y="1269185"/>
            <a:ext cx="2975686"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smtClean="0">
                <a:solidFill>
                  <a:schemeClr val="tx1">
                    <a:lumMod val="50000"/>
                    <a:lumOff val="50000"/>
                  </a:schemeClr>
                </a:solidFill>
              </a:rPr>
              <a:t>3: </a:t>
            </a:r>
            <a:r>
              <a:rPr lang="es-PA" sz="1500" b="1" dirty="0">
                <a:solidFill>
                  <a:schemeClr val="tx1">
                    <a:lumMod val="50000"/>
                    <a:lumOff val="50000"/>
                  </a:schemeClr>
                </a:solidFill>
              </a:rPr>
              <a:t>Optimización de contenido</a:t>
            </a:r>
          </a:p>
        </p:txBody>
      </p:sp>
    </p:spTree>
    <p:extLst>
      <p:ext uri="{BB962C8B-B14F-4D97-AF65-F5344CB8AC3E}">
        <p14:creationId xmlns:p14="http://schemas.microsoft.com/office/powerpoint/2010/main" val="75245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051720" y="2708920"/>
            <a:ext cx="4356706" cy="1015663"/>
          </a:xfrm>
          <a:prstGeom prst="rect">
            <a:avLst/>
          </a:prstGeom>
        </p:spPr>
        <p:txBody>
          <a:bodyPr wrap="none">
            <a:spAutoFit/>
          </a:bodyPr>
          <a:lstStyle/>
          <a:p>
            <a:pPr algn="ctr"/>
            <a:r>
              <a:rPr lang="es-PA" sz="3000" dirty="0">
                <a:solidFill>
                  <a:srgbClr val="C32727"/>
                </a:solidFill>
              </a:rPr>
              <a:t>Tema </a:t>
            </a:r>
            <a:r>
              <a:rPr lang="es-PA" sz="3000" dirty="0">
                <a:solidFill>
                  <a:srgbClr val="C32727"/>
                </a:solidFill>
              </a:rPr>
              <a:t>4 </a:t>
            </a:r>
          </a:p>
          <a:p>
            <a:pPr algn="ctr"/>
            <a:r>
              <a:rPr lang="es-PA" sz="3000" b="1" dirty="0">
                <a:solidFill>
                  <a:srgbClr val="C32727"/>
                </a:solidFill>
              </a:rPr>
              <a:t>Cómo nos ve Google - SEO</a:t>
            </a:r>
            <a:endParaRPr lang="es-PA" sz="3000" b="1" dirty="0">
              <a:solidFill>
                <a:srgbClr val="C32727"/>
              </a:solidFill>
            </a:endParaRPr>
          </a:p>
        </p:txBody>
      </p:sp>
    </p:spTree>
    <p:extLst>
      <p:ext uri="{BB962C8B-B14F-4D97-AF65-F5344CB8AC3E}">
        <p14:creationId xmlns:p14="http://schemas.microsoft.com/office/powerpoint/2010/main" val="231668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13722" y="2552744"/>
            <a:ext cx="4234342" cy="3139321"/>
          </a:xfrm>
          <a:prstGeom prst="rect">
            <a:avLst/>
          </a:prstGeom>
          <a:noFill/>
        </p:spPr>
        <p:txBody>
          <a:bodyPr wrap="square" rtlCol="0">
            <a:spAutoFit/>
          </a:bodyPr>
          <a:lstStyle/>
          <a:p>
            <a:r>
              <a:rPr lang="es-PA" dirty="0">
                <a:solidFill>
                  <a:schemeClr val="bg2">
                    <a:lumMod val="25000"/>
                  </a:schemeClr>
                </a:solidFill>
              </a:rPr>
              <a:t>Los motores de búsqueda de se pasan las 24 horas del día rastreando todo Internet recabando información sobre los </a:t>
            </a:r>
            <a:r>
              <a:rPr lang="es-PA" dirty="0" err="1">
                <a:solidFill>
                  <a:schemeClr val="bg2">
                    <a:lumMod val="25000"/>
                  </a:schemeClr>
                </a:solidFill>
              </a:rPr>
              <a:t>sites</a:t>
            </a:r>
            <a:r>
              <a:rPr lang="es-PA" dirty="0">
                <a:solidFill>
                  <a:schemeClr val="bg2">
                    <a:lumMod val="25000"/>
                  </a:schemeClr>
                </a:solidFill>
              </a:rPr>
              <a:t>, descubriendo páginas nuevas y detectando los cambios que se han producido en las ya existentes.</a:t>
            </a:r>
          </a:p>
          <a:p>
            <a:endParaRPr lang="es-ES" dirty="0">
              <a:solidFill>
                <a:schemeClr val="bg2">
                  <a:lumMod val="25000"/>
                </a:schemeClr>
              </a:solidFill>
            </a:endParaRPr>
          </a:p>
          <a:p>
            <a:r>
              <a:rPr lang="es-PA" dirty="0">
                <a:solidFill>
                  <a:schemeClr val="bg2">
                    <a:lumMod val="25000"/>
                  </a:schemeClr>
                </a:solidFill>
              </a:rPr>
              <a:t>Esta </a:t>
            </a:r>
            <a:r>
              <a:rPr lang="es-PA" b="1" dirty="0">
                <a:solidFill>
                  <a:schemeClr val="bg2">
                    <a:lumMod val="25000"/>
                  </a:schemeClr>
                </a:solidFill>
              </a:rPr>
              <a:t>búsqueda </a:t>
            </a:r>
            <a:r>
              <a:rPr lang="es-PA" dirty="0">
                <a:solidFill>
                  <a:schemeClr val="bg2">
                    <a:lumMod val="25000"/>
                  </a:schemeClr>
                </a:solidFill>
              </a:rPr>
              <a:t>se realiza mediante unos </a:t>
            </a:r>
            <a:r>
              <a:rPr lang="es-PA" b="1" dirty="0">
                <a:solidFill>
                  <a:schemeClr val="bg2">
                    <a:lumMod val="25000"/>
                  </a:schemeClr>
                </a:solidFill>
              </a:rPr>
              <a:t>programas muy potentes </a:t>
            </a:r>
            <a:r>
              <a:rPr lang="es-PA" dirty="0">
                <a:solidFill>
                  <a:schemeClr val="bg2">
                    <a:lumMod val="25000"/>
                  </a:schemeClr>
                </a:solidFill>
              </a:rPr>
              <a:t>denominados </a:t>
            </a:r>
            <a:r>
              <a:rPr lang="es-PA" b="1" dirty="0">
                <a:solidFill>
                  <a:schemeClr val="bg2">
                    <a:lumMod val="25000"/>
                  </a:schemeClr>
                </a:solidFill>
              </a:rPr>
              <a:t>rastreadores </a:t>
            </a:r>
            <a:r>
              <a:rPr lang="es-PA" dirty="0">
                <a:solidFill>
                  <a:schemeClr val="bg2">
                    <a:lumMod val="25000"/>
                  </a:schemeClr>
                </a:solidFill>
              </a:rPr>
              <a:t>o </a:t>
            </a:r>
            <a:r>
              <a:rPr lang="es-PA" b="1" i="1" dirty="0" err="1">
                <a:solidFill>
                  <a:schemeClr val="bg2">
                    <a:lumMod val="25000"/>
                  </a:schemeClr>
                </a:solidFill>
              </a:rPr>
              <a:t>bots</a:t>
            </a:r>
            <a:r>
              <a:rPr lang="es-PA" dirty="0">
                <a:solidFill>
                  <a:schemeClr val="bg2">
                    <a:lumMod val="25000"/>
                  </a:schemeClr>
                </a:solidFill>
              </a:rPr>
              <a:t>, también conocidos como </a:t>
            </a:r>
            <a:r>
              <a:rPr lang="es-PA" b="1" dirty="0">
                <a:solidFill>
                  <a:schemeClr val="bg2">
                    <a:lumMod val="25000"/>
                  </a:schemeClr>
                </a:solidFill>
              </a:rPr>
              <a:t>arañas</a:t>
            </a:r>
            <a:r>
              <a:rPr lang="es-PA" dirty="0">
                <a:solidFill>
                  <a:schemeClr val="bg2">
                    <a:lumMod val="25000"/>
                  </a:schemeClr>
                </a:solidFill>
              </a:rPr>
              <a:t>.</a:t>
            </a:r>
            <a:endParaRPr lang="es-ES" sz="1725" dirty="0">
              <a:solidFill>
                <a:schemeClr val="bg2">
                  <a:lumMod val="25000"/>
                </a:schemeClr>
              </a:solidFill>
            </a:endParaRP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
        <p:nvSpPr>
          <p:cNvPr id="12" name="CuadroTexto 11"/>
          <p:cNvSpPr txBox="1"/>
          <p:nvPr/>
        </p:nvSpPr>
        <p:spPr>
          <a:xfrm>
            <a:off x="913723" y="2126803"/>
            <a:ext cx="3070456" cy="415498"/>
          </a:xfrm>
          <a:prstGeom prst="rect">
            <a:avLst/>
          </a:prstGeom>
          <a:noFill/>
        </p:spPr>
        <p:txBody>
          <a:bodyPr wrap="none" rtlCol="0">
            <a:spAutoFit/>
          </a:bodyPr>
          <a:lstStyle/>
          <a:p>
            <a:r>
              <a:rPr lang="es-ES" sz="2100" b="1" dirty="0">
                <a:solidFill>
                  <a:srgbClr val="C32727"/>
                </a:solidFill>
              </a:rPr>
              <a:t>MOTORES DE BÚSQUEDA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534923"/>
            <a:ext cx="2402886" cy="1800963"/>
          </a:xfrm>
          <a:prstGeom prst="rect">
            <a:avLst/>
          </a:prstGeom>
        </p:spPr>
      </p:pic>
    </p:spTree>
    <p:extLst>
      <p:ext uri="{BB962C8B-B14F-4D97-AF65-F5344CB8AC3E}">
        <p14:creationId xmlns:p14="http://schemas.microsoft.com/office/powerpoint/2010/main" val="52963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83568" y="2569701"/>
            <a:ext cx="7344816" cy="1477328"/>
          </a:xfrm>
          <a:prstGeom prst="rect">
            <a:avLst/>
          </a:prstGeom>
          <a:noFill/>
        </p:spPr>
        <p:txBody>
          <a:bodyPr wrap="square" rtlCol="0">
            <a:spAutoFit/>
          </a:bodyPr>
          <a:lstStyle/>
          <a:p>
            <a:pPr marL="342900" indent="-342900">
              <a:buAutoNum type="arabicPeriod"/>
            </a:pPr>
            <a:r>
              <a:rPr lang="es-PA" b="1" dirty="0">
                <a:solidFill>
                  <a:schemeClr val="bg2">
                    <a:lumMod val="25000"/>
                  </a:schemeClr>
                </a:solidFill>
              </a:rPr>
              <a:t>Rastreo: </a:t>
            </a:r>
            <a:r>
              <a:rPr lang="es-PA" dirty="0">
                <a:solidFill>
                  <a:schemeClr val="bg2">
                    <a:lumMod val="25000"/>
                  </a:schemeClr>
                </a:solidFill>
              </a:rPr>
              <a:t>¿conocemos tu sitio en Google? ¿Podemos encontrarlo?</a:t>
            </a:r>
          </a:p>
          <a:p>
            <a:pPr marL="342900" indent="-342900">
              <a:buAutoNum type="arabicPeriod"/>
            </a:pPr>
            <a:r>
              <a:rPr lang="es-PA" b="1" dirty="0">
                <a:solidFill>
                  <a:schemeClr val="bg2">
                    <a:lumMod val="25000"/>
                  </a:schemeClr>
                </a:solidFill>
              </a:rPr>
              <a:t>Indexación: </a:t>
            </a:r>
            <a:r>
              <a:rPr lang="es-PA" dirty="0">
                <a:solidFill>
                  <a:schemeClr val="bg2">
                    <a:lumMod val="25000"/>
                  </a:schemeClr>
                </a:solidFill>
              </a:rPr>
              <a:t>¿podemos almacenar toda la información de tu sitio en Google?</a:t>
            </a:r>
          </a:p>
          <a:p>
            <a:pPr marL="342900" indent="-342900">
              <a:buAutoNum type="arabicPeriod"/>
            </a:pPr>
            <a:r>
              <a:rPr lang="es-PA" b="1" dirty="0">
                <a:solidFill>
                  <a:schemeClr val="bg2">
                    <a:lumMod val="25000"/>
                  </a:schemeClr>
                </a:solidFill>
              </a:rPr>
              <a:t>Publicación: </a:t>
            </a:r>
            <a:r>
              <a:rPr lang="es-PA" dirty="0">
                <a:solidFill>
                  <a:schemeClr val="bg2">
                    <a:lumMod val="25000"/>
                  </a:schemeClr>
                </a:solidFill>
              </a:rPr>
              <a:t>¿presenta el sitio contenido adecuado y útil que sea relevante para la búsqueda del usuario?</a:t>
            </a:r>
            <a:endParaRPr lang="es-ES" dirty="0">
              <a:solidFill>
                <a:schemeClr val="bg2">
                  <a:lumMod val="25000"/>
                </a:schemeClr>
              </a:solidFill>
            </a:endParaRPr>
          </a:p>
        </p:txBody>
      </p:sp>
      <p:sp>
        <p:nvSpPr>
          <p:cNvPr id="12" name="CuadroTexto 11"/>
          <p:cNvSpPr txBox="1"/>
          <p:nvPr/>
        </p:nvSpPr>
        <p:spPr>
          <a:xfrm>
            <a:off x="1691680" y="2132856"/>
            <a:ext cx="4854599" cy="415498"/>
          </a:xfrm>
          <a:prstGeom prst="rect">
            <a:avLst/>
          </a:prstGeom>
          <a:noFill/>
        </p:spPr>
        <p:txBody>
          <a:bodyPr wrap="none" rtlCol="0">
            <a:spAutoFit/>
          </a:bodyPr>
          <a:lstStyle/>
          <a:p>
            <a:r>
              <a:rPr lang="es-ES" sz="2100" b="1" dirty="0">
                <a:solidFill>
                  <a:srgbClr val="C32727"/>
                </a:solidFill>
              </a:rPr>
              <a:t>PROCESOS IMPORTANTES DEL BUSCADOR</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62108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993049" y="1954280"/>
            <a:ext cx="4163127" cy="415498"/>
          </a:xfrm>
          <a:prstGeom prst="rect">
            <a:avLst/>
          </a:prstGeom>
          <a:noFill/>
        </p:spPr>
        <p:txBody>
          <a:bodyPr wrap="none" rtlCol="0">
            <a:spAutoFit/>
          </a:bodyPr>
          <a:lstStyle/>
          <a:p>
            <a:r>
              <a:rPr lang="es-ES" sz="2100" b="1" dirty="0">
                <a:solidFill>
                  <a:srgbClr val="C32727"/>
                </a:solidFill>
              </a:rPr>
              <a:t>BÚSQUEDORES MAS IMPORTANTES</a:t>
            </a:r>
          </a:p>
        </p:txBody>
      </p:sp>
      <p:sp>
        <p:nvSpPr>
          <p:cNvPr id="18"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780928"/>
            <a:ext cx="8352928" cy="2357638"/>
          </a:xfrm>
          <a:prstGeom prst="rect">
            <a:avLst/>
          </a:prstGeom>
        </p:spPr>
      </p:pic>
    </p:spTree>
    <p:extLst>
      <p:ext uri="{BB962C8B-B14F-4D97-AF65-F5344CB8AC3E}">
        <p14:creationId xmlns:p14="http://schemas.microsoft.com/office/powerpoint/2010/main" val="11814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75" t="7878" r="23165" b="11488"/>
          <a:stretch/>
        </p:blipFill>
        <p:spPr>
          <a:xfrm>
            <a:off x="1115616" y="1556792"/>
            <a:ext cx="7461067" cy="4423893"/>
          </a:xfrm>
          <a:prstGeom prst="rect">
            <a:avLst/>
          </a:prstGeom>
        </p:spPr>
      </p:pic>
      <p:sp>
        <p:nvSpPr>
          <p:cNvPr id="4" name="CuadroTexto 3"/>
          <p:cNvSpPr txBox="1"/>
          <p:nvPr/>
        </p:nvSpPr>
        <p:spPr>
          <a:xfrm>
            <a:off x="966534" y="4159675"/>
            <a:ext cx="659155" cy="369332"/>
          </a:xfrm>
          <a:prstGeom prst="rect">
            <a:avLst/>
          </a:prstGeom>
          <a:noFill/>
        </p:spPr>
        <p:txBody>
          <a:bodyPr wrap="none" rtlCol="0">
            <a:spAutoFit/>
          </a:bodyPr>
          <a:lstStyle/>
          <a:p>
            <a:r>
              <a:rPr lang="es-ES" b="1" dirty="0">
                <a:solidFill>
                  <a:schemeClr val="tx1">
                    <a:lumMod val="65000"/>
                    <a:lumOff val="35000"/>
                  </a:schemeClr>
                </a:solidFill>
              </a:rPr>
              <a:t>SERP</a:t>
            </a:r>
            <a:endParaRPr lang="es-ES" b="1" dirty="0">
              <a:solidFill>
                <a:schemeClr val="tx1">
                  <a:lumMod val="65000"/>
                  <a:lumOff val="35000"/>
                </a:schemeClr>
              </a:solidFill>
            </a:endParaRPr>
          </a:p>
        </p:txBody>
      </p:sp>
      <p:sp>
        <p:nvSpPr>
          <p:cNvPr id="5" name="Rectángulo 4"/>
          <p:cNvSpPr/>
          <p:nvPr/>
        </p:nvSpPr>
        <p:spPr>
          <a:xfrm>
            <a:off x="5441380" y="2665284"/>
            <a:ext cx="3091070" cy="153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Abrir llave 11"/>
          <p:cNvSpPr/>
          <p:nvPr/>
        </p:nvSpPr>
        <p:spPr>
          <a:xfrm>
            <a:off x="1579924" y="2560345"/>
            <a:ext cx="433439" cy="3544910"/>
          </a:xfrm>
          <a:prstGeom prst="leftBrace">
            <a:avLst>
              <a:gd name="adj1" fmla="val 17247"/>
              <a:gd name="adj2"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11" name="Título 1"/>
          <p:cNvSpPr txBox="1">
            <a:spLocks/>
          </p:cNvSpPr>
          <p:nvPr/>
        </p:nvSpPr>
        <p:spPr>
          <a:xfrm>
            <a:off x="6171234" y="2386906"/>
            <a:ext cx="2346804" cy="5417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solidFill>
                  <a:srgbClr val="C00000"/>
                </a:solidFill>
              </a:rPr>
              <a:t>Ejemplo de resultado</a:t>
            </a:r>
          </a:p>
          <a:p>
            <a:pPr algn="ctr"/>
            <a:r>
              <a:rPr lang="es-ES" sz="1800" b="1" dirty="0">
                <a:solidFill>
                  <a:srgbClr val="C00000"/>
                </a:solidFill>
              </a:rPr>
              <a:t>en una búsqueda</a:t>
            </a:r>
            <a:endParaRPr lang="es-PA" sz="1500" b="1" dirty="0">
              <a:solidFill>
                <a:srgbClr val="C00000"/>
              </a:solidFill>
            </a:endParaRPr>
          </a:p>
        </p:txBody>
      </p:sp>
    </p:spTree>
    <p:extLst>
      <p:ext uri="{BB962C8B-B14F-4D97-AF65-F5344CB8AC3E}">
        <p14:creationId xmlns:p14="http://schemas.microsoft.com/office/powerpoint/2010/main" val="1629259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75" t="7878" r="23165" b="11488"/>
          <a:stretch/>
        </p:blipFill>
        <p:spPr>
          <a:xfrm>
            <a:off x="971600" y="1556792"/>
            <a:ext cx="7461067" cy="4423893"/>
          </a:xfrm>
          <a:prstGeom prst="rect">
            <a:avLst/>
          </a:prstGeom>
        </p:spPr>
      </p:pic>
      <p:sp>
        <p:nvSpPr>
          <p:cNvPr id="4" name="CuadroTexto 3"/>
          <p:cNvSpPr txBox="1"/>
          <p:nvPr/>
        </p:nvSpPr>
        <p:spPr>
          <a:xfrm>
            <a:off x="1044094" y="4486148"/>
            <a:ext cx="659155" cy="369332"/>
          </a:xfrm>
          <a:prstGeom prst="rect">
            <a:avLst/>
          </a:prstGeom>
          <a:noFill/>
        </p:spPr>
        <p:txBody>
          <a:bodyPr wrap="none" rtlCol="0">
            <a:spAutoFit/>
          </a:bodyPr>
          <a:lstStyle/>
          <a:p>
            <a:r>
              <a:rPr lang="es-ES" b="1" dirty="0">
                <a:solidFill>
                  <a:schemeClr val="tx1">
                    <a:lumMod val="65000"/>
                    <a:lumOff val="35000"/>
                  </a:schemeClr>
                </a:solidFill>
              </a:rPr>
              <a:t>SERP</a:t>
            </a:r>
            <a:endParaRPr lang="es-ES" b="1" dirty="0">
              <a:solidFill>
                <a:schemeClr val="tx1">
                  <a:lumMod val="65000"/>
                  <a:lumOff val="35000"/>
                </a:schemeClr>
              </a:solidFill>
            </a:endParaRPr>
          </a:p>
        </p:txBody>
      </p:sp>
      <p:sp>
        <p:nvSpPr>
          <p:cNvPr id="6" name="CuadroTexto 5"/>
          <p:cNvSpPr txBox="1"/>
          <p:nvPr/>
        </p:nvSpPr>
        <p:spPr>
          <a:xfrm>
            <a:off x="6113895" y="5014894"/>
            <a:ext cx="2223044" cy="369332"/>
          </a:xfrm>
          <a:prstGeom prst="rect">
            <a:avLst/>
          </a:prstGeom>
          <a:noFill/>
        </p:spPr>
        <p:txBody>
          <a:bodyPr wrap="none" rtlCol="0">
            <a:spAutoFit/>
          </a:bodyPr>
          <a:lstStyle/>
          <a:p>
            <a:r>
              <a:rPr lang="es-ES" b="1" dirty="0">
                <a:solidFill>
                  <a:srgbClr val="C00000"/>
                </a:solidFill>
              </a:rPr>
              <a:t>Resultados Orgánicos</a:t>
            </a:r>
            <a:endParaRPr lang="es-ES" b="1" dirty="0">
              <a:solidFill>
                <a:srgbClr val="C00000"/>
              </a:solidFill>
            </a:endParaRPr>
          </a:p>
        </p:txBody>
      </p:sp>
      <p:sp>
        <p:nvSpPr>
          <p:cNvPr id="5" name="Rectángulo 4"/>
          <p:cNvSpPr/>
          <p:nvPr/>
        </p:nvSpPr>
        <p:spPr>
          <a:xfrm>
            <a:off x="5335418" y="2694674"/>
            <a:ext cx="3091070" cy="153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 name="Cerrar corchete 7"/>
          <p:cNvSpPr/>
          <p:nvPr/>
        </p:nvSpPr>
        <p:spPr>
          <a:xfrm>
            <a:off x="4530349" y="4704530"/>
            <a:ext cx="527848" cy="584809"/>
          </a:xfrm>
          <a:prstGeom prst="rightBracket">
            <a:avLst/>
          </a:prstGeom>
          <a:ln>
            <a:solidFill>
              <a:srgbClr val="8E26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11" name="Abrir corchete 10"/>
          <p:cNvSpPr/>
          <p:nvPr/>
        </p:nvSpPr>
        <p:spPr>
          <a:xfrm>
            <a:off x="1642262" y="2648505"/>
            <a:ext cx="289775" cy="3466261"/>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9" name="Cerrar corchete 8"/>
          <p:cNvSpPr/>
          <p:nvPr/>
        </p:nvSpPr>
        <p:spPr>
          <a:xfrm>
            <a:off x="4527260" y="5331636"/>
            <a:ext cx="527848" cy="584809"/>
          </a:xfrm>
          <a:prstGeom prst="rightBracket">
            <a:avLst/>
          </a:prstGeom>
          <a:ln>
            <a:solidFill>
              <a:srgbClr val="8E26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3" name="Cerrar llave 2"/>
          <p:cNvSpPr/>
          <p:nvPr/>
        </p:nvSpPr>
        <p:spPr>
          <a:xfrm>
            <a:off x="5620430" y="4442901"/>
            <a:ext cx="451022" cy="1575487"/>
          </a:xfrm>
          <a:prstGeom prst="rightBrace">
            <a:avLst/>
          </a:prstGeom>
          <a:ln>
            <a:solidFill>
              <a:srgbClr val="A028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10" name="CuadroTexto 9"/>
          <p:cNvSpPr txBox="1"/>
          <p:nvPr/>
        </p:nvSpPr>
        <p:spPr>
          <a:xfrm>
            <a:off x="5079016" y="4843543"/>
            <a:ext cx="722314" cy="300082"/>
          </a:xfrm>
          <a:prstGeom prst="rect">
            <a:avLst/>
          </a:prstGeom>
          <a:noFill/>
        </p:spPr>
        <p:txBody>
          <a:bodyPr wrap="none" rtlCol="0">
            <a:spAutoFit/>
          </a:bodyPr>
          <a:lstStyle/>
          <a:p>
            <a:r>
              <a:rPr lang="es-ES" sz="1350" dirty="0" err="1">
                <a:solidFill>
                  <a:srgbClr val="C00000"/>
                </a:solidFill>
              </a:rPr>
              <a:t>Snippet</a:t>
            </a:r>
            <a:endParaRPr lang="es-ES" sz="1200" dirty="0">
              <a:solidFill>
                <a:srgbClr val="C00000"/>
              </a:solidFill>
            </a:endParaRPr>
          </a:p>
        </p:txBody>
      </p:sp>
      <p:sp>
        <p:nvSpPr>
          <p:cNvPr id="12" name="CuadroTexto 11"/>
          <p:cNvSpPr txBox="1"/>
          <p:nvPr/>
        </p:nvSpPr>
        <p:spPr>
          <a:xfrm>
            <a:off x="5079015" y="5473738"/>
            <a:ext cx="722314" cy="300082"/>
          </a:xfrm>
          <a:prstGeom prst="rect">
            <a:avLst/>
          </a:prstGeom>
          <a:noFill/>
        </p:spPr>
        <p:txBody>
          <a:bodyPr wrap="none" rtlCol="0">
            <a:spAutoFit/>
          </a:bodyPr>
          <a:lstStyle/>
          <a:p>
            <a:r>
              <a:rPr lang="es-ES" sz="1350" dirty="0" err="1">
                <a:solidFill>
                  <a:srgbClr val="C00000"/>
                </a:solidFill>
              </a:rPr>
              <a:t>Snippet</a:t>
            </a:r>
            <a:endParaRPr lang="es-ES" sz="1200" dirty="0">
              <a:solidFill>
                <a:srgbClr val="C00000"/>
              </a:solidFill>
            </a:endParaRPr>
          </a:p>
        </p:txBody>
      </p:sp>
      <p:sp>
        <p:nvSpPr>
          <p:cNvPr id="13" name="Cerrar corchete 12"/>
          <p:cNvSpPr/>
          <p:nvPr/>
        </p:nvSpPr>
        <p:spPr>
          <a:xfrm>
            <a:off x="4527260" y="2600792"/>
            <a:ext cx="527848" cy="584809"/>
          </a:xfrm>
          <a:prstGeom prst="rightBracket">
            <a:avLst/>
          </a:prstGeom>
          <a:ln>
            <a:solidFill>
              <a:srgbClr val="8E26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14" name="CuadroTexto 13"/>
          <p:cNvSpPr txBox="1"/>
          <p:nvPr/>
        </p:nvSpPr>
        <p:spPr>
          <a:xfrm>
            <a:off x="5075927" y="2739805"/>
            <a:ext cx="722314" cy="300082"/>
          </a:xfrm>
          <a:prstGeom prst="rect">
            <a:avLst/>
          </a:prstGeom>
          <a:noFill/>
        </p:spPr>
        <p:txBody>
          <a:bodyPr wrap="none" rtlCol="0">
            <a:spAutoFit/>
          </a:bodyPr>
          <a:lstStyle/>
          <a:p>
            <a:r>
              <a:rPr lang="es-ES" sz="1350" dirty="0" err="1">
                <a:solidFill>
                  <a:srgbClr val="C00000"/>
                </a:solidFill>
              </a:rPr>
              <a:t>Snippet</a:t>
            </a:r>
            <a:endParaRPr lang="es-ES" sz="1200" dirty="0">
              <a:solidFill>
                <a:srgbClr val="C00000"/>
              </a:solidFill>
            </a:endParaRPr>
          </a:p>
        </p:txBody>
      </p:sp>
    </p:spTree>
    <p:extLst>
      <p:ext uri="{BB962C8B-B14F-4D97-AF65-F5344CB8AC3E}">
        <p14:creationId xmlns:p14="http://schemas.microsoft.com/office/powerpoint/2010/main" val="139147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25182" y="1808821"/>
            <a:ext cx="2732504" cy="646331"/>
          </a:xfrm>
          <a:prstGeom prst="rect">
            <a:avLst/>
          </a:prstGeom>
          <a:noFill/>
        </p:spPr>
        <p:txBody>
          <a:bodyPr wrap="square" rtlCol="0">
            <a:spAutoFit/>
          </a:bodyPr>
          <a:lstStyle/>
          <a:p>
            <a:pPr algn="ctr"/>
            <a:r>
              <a:rPr lang="es-PA" sz="3600" b="1" dirty="0">
                <a:solidFill>
                  <a:srgbClr val="CC0000"/>
                </a:solidFill>
              </a:rPr>
              <a:t>USABILIDAD</a:t>
            </a:r>
          </a:p>
        </p:txBody>
      </p:sp>
      <p:sp>
        <p:nvSpPr>
          <p:cNvPr id="6" name="5 CuadroTexto"/>
          <p:cNvSpPr txBox="1"/>
          <p:nvPr/>
        </p:nvSpPr>
        <p:spPr>
          <a:xfrm>
            <a:off x="5214942" y="3610414"/>
            <a:ext cx="2443489" cy="415498"/>
          </a:xfrm>
          <a:prstGeom prst="rect">
            <a:avLst/>
          </a:prstGeom>
          <a:noFill/>
          <a:ln>
            <a:noFill/>
          </a:ln>
        </p:spPr>
        <p:txBody>
          <a:bodyPr wrap="none" rtlCol="0">
            <a:spAutoFit/>
          </a:bodyPr>
          <a:lstStyle/>
          <a:p>
            <a:r>
              <a:rPr lang="es-PA" sz="2100" dirty="0">
                <a:solidFill>
                  <a:srgbClr val="7A0063"/>
                </a:solidFill>
              </a:rPr>
              <a:t>objetivos específicos</a:t>
            </a:r>
          </a:p>
        </p:txBody>
      </p:sp>
      <p:sp>
        <p:nvSpPr>
          <p:cNvPr id="7" name="6 CuadroTexto"/>
          <p:cNvSpPr txBox="1"/>
          <p:nvPr/>
        </p:nvSpPr>
        <p:spPr>
          <a:xfrm>
            <a:off x="1785918" y="2938672"/>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bg2">
                    <a:lumMod val="25000"/>
                  </a:schemeClr>
                </a:solidFill>
              </a:rPr>
              <a:t>Efectividad</a:t>
            </a:r>
          </a:p>
        </p:txBody>
      </p:sp>
      <p:sp>
        <p:nvSpPr>
          <p:cNvPr id="8" name="7 CuadroTexto"/>
          <p:cNvSpPr txBox="1"/>
          <p:nvPr/>
        </p:nvSpPr>
        <p:spPr>
          <a:xfrm>
            <a:off x="1785918" y="3367300"/>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bg2">
                    <a:lumMod val="25000"/>
                  </a:schemeClr>
                </a:solidFill>
              </a:rPr>
              <a:t>Eficiencia</a:t>
            </a:r>
          </a:p>
        </p:txBody>
      </p:sp>
      <p:sp>
        <p:nvSpPr>
          <p:cNvPr id="9" name="8 CuadroTexto"/>
          <p:cNvSpPr txBox="1"/>
          <p:nvPr/>
        </p:nvSpPr>
        <p:spPr>
          <a:xfrm>
            <a:off x="1785918" y="3795928"/>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bg2">
                    <a:lumMod val="25000"/>
                  </a:schemeClr>
                </a:solidFill>
              </a:rPr>
              <a:t>Satisfacción</a:t>
            </a:r>
          </a:p>
        </p:txBody>
      </p:sp>
      <p:sp>
        <p:nvSpPr>
          <p:cNvPr id="11" name="10 Flecha derecha"/>
          <p:cNvSpPr/>
          <p:nvPr/>
        </p:nvSpPr>
        <p:spPr>
          <a:xfrm>
            <a:off x="4572000" y="3313720"/>
            <a:ext cx="482207" cy="48220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1350"/>
          </a:p>
        </p:txBody>
      </p:sp>
      <p:sp>
        <p:nvSpPr>
          <p:cNvPr id="15" name="14 CuadroTexto"/>
          <p:cNvSpPr txBox="1"/>
          <p:nvPr/>
        </p:nvSpPr>
        <p:spPr>
          <a:xfrm>
            <a:off x="5268521" y="2913893"/>
            <a:ext cx="2357454" cy="415498"/>
          </a:xfrm>
          <a:prstGeom prst="rect">
            <a:avLst/>
          </a:prstGeom>
          <a:solidFill>
            <a:srgbClr val="C32727"/>
          </a:solidFill>
        </p:spPr>
        <p:txBody>
          <a:bodyPr wrap="square" rtlCol="0">
            <a:spAutoFit/>
          </a:bodyPr>
          <a:lstStyle/>
          <a:p>
            <a:pPr algn="ctr"/>
            <a:r>
              <a:rPr lang="es-PA" sz="2100" b="1" dirty="0">
                <a:solidFill>
                  <a:schemeClr val="bg1"/>
                </a:solidFill>
              </a:rPr>
              <a:t>PRODUCTO</a:t>
            </a:r>
          </a:p>
        </p:txBody>
      </p:sp>
      <p:sp>
        <p:nvSpPr>
          <p:cNvPr id="16" name="15 Flecha derecha"/>
          <p:cNvSpPr/>
          <p:nvPr/>
        </p:nvSpPr>
        <p:spPr>
          <a:xfrm rot="5400000">
            <a:off x="2803909" y="2402886"/>
            <a:ext cx="482207" cy="48220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1350"/>
          </a:p>
        </p:txBody>
      </p:sp>
      <p:sp>
        <p:nvSpPr>
          <p:cNvPr id="17" name="16 CuadroTexto"/>
          <p:cNvSpPr txBox="1"/>
          <p:nvPr/>
        </p:nvSpPr>
        <p:spPr>
          <a:xfrm>
            <a:off x="5214943" y="4100032"/>
            <a:ext cx="2364109" cy="415498"/>
          </a:xfrm>
          <a:prstGeom prst="rect">
            <a:avLst/>
          </a:prstGeom>
          <a:noFill/>
          <a:ln>
            <a:noFill/>
          </a:ln>
        </p:spPr>
        <p:txBody>
          <a:bodyPr wrap="none" rtlCol="0">
            <a:spAutoFit/>
          </a:bodyPr>
          <a:lstStyle/>
          <a:p>
            <a:r>
              <a:rPr lang="es-PA" sz="2100" dirty="0">
                <a:solidFill>
                  <a:srgbClr val="7A0063"/>
                </a:solidFill>
              </a:rPr>
              <a:t>usuarios específicos</a:t>
            </a:r>
          </a:p>
        </p:txBody>
      </p:sp>
      <p:sp>
        <p:nvSpPr>
          <p:cNvPr id="18" name="17 CuadroTexto"/>
          <p:cNvSpPr txBox="1"/>
          <p:nvPr/>
        </p:nvSpPr>
        <p:spPr>
          <a:xfrm>
            <a:off x="5214943" y="4574827"/>
            <a:ext cx="2294411" cy="415498"/>
          </a:xfrm>
          <a:prstGeom prst="rect">
            <a:avLst/>
          </a:prstGeom>
          <a:noFill/>
          <a:ln>
            <a:noFill/>
          </a:ln>
        </p:spPr>
        <p:txBody>
          <a:bodyPr wrap="none" rtlCol="0">
            <a:spAutoFit/>
          </a:bodyPr>
          <a:lstStyle/>
          <a:p>
            <a:r>
              <a:rPr lang="es-PA" sz="2100" dirty="0">
                <a:solidFill>
                  <a:srgbClr val="7A0063"/>
                </a:solidFill>
              </a:rPr>
              <a:t>contexto específico</a:t>
            </a:r>
          </a:p>
        </p:txBody>
      </p:sp>
      <p:sp>
        <p:nvSpPr>
          <p:cNvPr id="19" name="18 CuadroTexto"/>
          <p:cNvSpPr txBox="1"/>
          <p:nvPr/>
        </p:nvSpPr>
        <p:spPr>
          <a:xfrm>
            <a:off x="5214943" y="3449679"/>
            <a:ext cx="1483611" cy="323165"/>
          </a:xfrm>
          <a:prstGeom prst="rect">
            <a:avLst/>
          </a:prstGeom>
          <a:noFill/>
          <a:ln>
            <a:noFill/>
          </a:ln>
        </p:spPr>
        <p:txBody>
          <a:bodyPr wrap="none" rtlCol="0">
            <a:spAutoFit/>
          </a:bodyPr>
          <a:lstStyle/>
          <a:p>
            <a:r>
              <a:rPr lang="es-PA" sz="1500" dirty="0">
                <a:solidFill>
                  <a:schemeClr val="bg2">
                    <a:lumMod val="50000"/>
                  </a:schemeClr>
                </a:solidFill>
              </a:rPr>
              <a:t>Permite alcanzar</a:t>
            </a:r>
          </a:p>
        </p:txBody>
      </p:sp>
      <p:sp>
        <p:nvSpPr>
          <p:cNvPr id="20" name="19 CuadroTexto"/>
          <p:cNvSpPr txBox="1"/>
          <p:nvPr/>
        </p:nvSpPr>
        <p:spPr>
          <a:xfrm>
            <a:off x="5214942" y="3985464"/>
            <a:ext cx="381836" cy="323165"/>
          </a:xfrm>
          <a:prstGeom prst="rect">
            <a:avLst/>
          </a:prstGeom>
          <a:noFill/>
          <a:ln>
            <a:noFill/>
          </a:ln>
        </p:spPr>
        <p:txBody>
          <a:bodyPr wrap="none" rtlCol="0">
            <a:spAutoFit/>
          </a:bodyPr>
          <a:lstStyle/>
          <a:p>
            <a:r>
              <a:rPr lang="es-PA" sz="1500" dirty="0">
                <a:solidFill>
                  <a:schemeClr val="bg2">
                    <a:lumMod val="50000"/>
                  </a:schemeClr>
                </a:solidFill>
              </a:rPr>
              <a:t>de</a:t>
            </a:r>
          </a:p>
        </p:txBody>
      </p:sp>
      <p:sp>
        <p:nvSpPr>
          <p:cNvPr id="21" name="20 CuadroTexto"/>
          <p:cNvSpPr txBox="1"/>
          <p:nvPr/>
        </p:nvSpPr>
        <p:spPr>
          <a:xfrm>
            <a:off x="5214943" y="4414092"/>
            <a:ext cx="627095" cy="323165"/>
          </a:xfrm>
          <a:prstGeom prst="rect">
            <a:avLst/>
          </a:prstGeom>
          <a:noFill/>
          <a:ln>
            <a:noFill/>
          </a:ln>
        </p:spPr>
        <p:txBody>
          <a:bodyPr wrap="none" rtlCol="0">
            <a:spAutoFit/>
          </a:bodyPr>
          <a:lstStyle/>
          <a:p>
            <a:r>
              <a:rPr lang="es-PA" sz="1500" dirty="0">
                <a:solidFill>
                  <a:schemeClr val="bg2">
                    <a:lumMod val="50000"/>
                  </a:schemeClr>
                </a:solidFill>
              </a:rPr>
              <a:t>en un</a:t>
            </a:r>
          </a:p>
        </p:txBody>
      </p:sp>
      <p:sp>
        <p:nvSpPr>
          <p:cNvPr id="22" name="21 CuadroTexto"/>
          <p:cNvSpPr txBox="1"/>
          <p:nvPr/>
        </p:nvSpPr>
        <p:spPr>
          <a:xfrm>
            <a:off x="6531926" y="5535234"/>
            <a:ext cx="1132233" cy="300082"/>
          </a:xfrm>
          <a:prstGeom prst="rect">
            <a:avLst/>
          </a:prstGeom>
          <a:noFill/>
        </p:spPr>
        <p:txBody>
          <a:bodyPr wrap="none" rtlCol="0">
            <a:spAutoFit/>
          </a:bodyPr>
          <a:lstStyle/>
          <a:p>
            <a:r>
              <a:rPr lang="es-PA" sz="1350" i="1" dirty="0">
                <a:solidFill>
                  <a:schemeClr val="bg2">
                    <a:lumMod val="50000"/>
                  </a:schemeClr>
                </a:solidFill>
              </a:rPr>
              <a:t>Jacob </a:t>
            </a:r>
            <a:r>
              <a:rPr lang="es-PA" sz="1350" i="1" dirty="0" err="1">
                <a:solidFill>
                  <a:schemeClr val="bg2">
                    <a:lumMod val="50000"/>
                  </a:schemeClr>
                </a:solidFill>
              </a:rPr>
              <a:t>Nielsen</a:t>
            </a:r>
            <a:endParaRPr lang="es-PA" sz="1350" i="1" dirty="0">
              <a:solidFill>
                <a:schemeClr val="bg2">
                  <a:lumMod val="50000"/>
                </a:schemeClr>
              </a:solidFill>
            </a:endParaRPr>
          </a:p>
        </p:txBody>
      </p:sp>
      <p:sp>
        <p:nvSpPr>
          <p:cNvPr id="2" name="Rectángulo 1"/>
          <p:cNvSpPr/>
          <p:nvPr/>
        </p:nvSpPr>
        <p:spPr>
          <a:xfrm>
            <a:off x="1709682" y="5132107"/>
            <a:ext cx="3429000" cy="507831"/>
          </a:xfrm>
          <a:prstGeom prst="rect">
            <a:avLst/>
          </a:prstGeom>
        </p:spPr>
        <p:txBody>
          <a:bodyPr>
            <a:spAutoFit/>
          </a:bodyPr>
          <a:lstStyle/>
          <a:p>
            <a:r>
              <a:rPr lang="es-PA" sz="1350" b="1" dirty="0">
                <a:solidFill>
                  <a:srgbClr val="7A0063"/>
                </a:solidFill>
              </a:rPr>
              <a:t>Usabilidad</a:t>
            </a:r>
            <a:r>
              <a:rPr lang="es-PA" sz="1350" b="1" dirty="0">
                <a:solidFill>
                  <a:schemeClr val="bg2">
                    <a:lumMod val="25000"/>
                  </a:schemeClr>
                </a:solidFill>
              </a:rPr>
              <a:t> = </a:t>
            </a:r>
            <a:r>
              <a:rPr lang="es-PA" sz="1350" dirty="0">
                <a:solidFill>
                  <a:schemeClr val="bg2">
                    <a:lumMod val="25000"/>
                  </a:schemeClr>
                </a:solidFill>
              </a:rPr>
              <a:t>Atributo de calidad que mide la facilidad de uso.</a:t>
            </a:r>
          </a:p>
        </p:txBody>
      </p:sp>
      <p:sp>
        <p:nvSpPr>
          <p:cNvPr id="23"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77982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625182" y="2274394"/>
            <a:ext cx="5593112" cy="1200329"/>
          </a:xfrm>
          <a:prstGeom prst="rect">
            <a:avLst/>
          </a:prstGeom>
          <a:noFill/>
        </p:spPr>
        <p:txBody>
          <a:bodyPr wrap="square" rtlCol="0">
            <a:spAutoFit/>
          </a:bodyPr>
          <a:lstStyle/>
          <a:p>
            <a:pPr lvl="0"/>
            <a:r>
              <a:rPr lang="es-PA" dirty="0">
                <a:solidFill>
                  <a:schemeClr val="bg2">
                    <a:lumMod val="25000"/>
                  </a:schemeClr>
                </a:solidFill>
              </a:rPr>
              <a:t>En SEO denominamos </a:t>
            </a:r>
            <a:r>
              <a:rPr lang="es-PA" i="1" dirty="0" err="1">
                <a:solidFill>
                  <a:schemeClr val="bg2">
                    <a:lumMod val="25000"/>
                  </a:schemeClr>
                </a:solidFill>
              </a:rPr>
              <a:t>snippet</a:t>
            </a:r>
            <a:r>
              <a:rPr lang="es-PA" dirty="0">
                <a:solidFill>
                  <a:schemeClr val="bg2">
                    <a:lumMod val="25000"/>
                  </a:schemeClr>
                </a:solidFill>
              </a:rPr>
              <a:t> a la descripción resumida de un sitio, que extraen los motores de búsqueda web cuando muestran </a:t>
            </a:r>
            <a:r>
              <a:rPr lang="es-PA" b="1" dirty="0">
                <a:solidFill>
                  <a:schemeClr val="bg2">
                    <a:lumMod val="25000"/>
                  </a:schemeClr>
                </a:solidFill>
              </a:rPr>
              <a:t>a modo de resumen </a:t>
            </a:r>
            <a:r>
              <a:rPr lang="es-PA" dirty="0">
                <a:solidFill>
                  <a:schemeClr val="bg2">
                    <a:lumMod val="25000"/>
                  </a:schemeClr>
                </a:solidFill>
              </a:rPr>
              <a:t>los resultados de búsqueda (SERP) para una consulta junto a la URL.</a:t>
            </a:r>
            <a:endParaRPr lang="es-ES" dirty="0">
              <a:solidFill>
                <a:schemeClr val="bg2">
                  <a:lumMod val="25000"/>
                </a:schemeClr>
              </a:solidFill>
            </a:endParaRPr>
          </a:p>
        </p:txBody>
      </p:sp>
      <p:sp>
        <p:nvSpPr>
          <p:cNvPr id="12" name="CuadroTexto 11"/>
          <p:cNvSpPr txBox="1"/>
          <p:nvPr/>
        </p:nvSpPr>
        <p:spPr>
          <a:xfrm>
            <a:off x="1601670" y="1848453"/>
            <a:ext cx="1236492" cy="415498"/>
          </a:xfrm>
          <a:prstGeom prst="rect">
            <a:avLst/>
          </a:prstGeom>
          <a:noFill/>
        </p:spPr>
        <p:txBody>
          <a:bodyPr wrap="none" rtlCol="0">
            <a:spAutoFit/>
          </a:bodyPr>
          <a:lstStyle/>
          <a:p>
            <a:r>
              <a:rPr lang="es-ES" sz="2100" b="1" dirty="0">
                <a:solidFill>
                  <a:srgbClr val="C32727"/>
                </a:solidFill>
              </a:rPr>
              <a:t>SNIPPETS</a:t>
            </a:r>
          </a:p>
        </p:txBody>
      </p:sp>
      <p:pic>
        <p:nvPicPr>
          <p:cNvPr id="6" name="Imagen 5"/>
          <p:cNvPicPr/>
          <p:nvPr/>
        </p:nvPicPr>
        <p:blipFill rotWithShape="1">
          <a:blip r:embed="rId3" cstate="print"/>
          <a:srcRect l="6280" t="20588" r="56877" b="69588"/>
          <a:stretch/>
        </p:blipFill>
        <p:spPr bwMode="auto">
          <a:xfrm>
            <a:off x="1679188" y="3606165"/>
            <a:ext cx="5593112" cy="1118979"/>
          </a:xfrm>
          <a:prstGeom prst="rect">
            <a:avLst/>
          </a:prstGeom>
          <a:noFill/>
          <a:ln w="9525">
            <a:noFill/>
            <a:miter lim="800000"/>
            <a:headEnd/>
            <a:tailEnd/>
          </a:ln>
        </p:spPr>
      </p:pic>
      <p:sp>
        <p:nvSpPr>
          <p:cNvPr id="7"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28979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27584" y="2240869"/>
            <a:ext cx="6851969" cy="2169825"/>
          </a:xfrm>
          <a:prstGeom prst="rect">
            <a:avLst/>
          </a:prstGeom>
          <a:noFill/>
        </p:spPr>
        <p:txBody>
          <a:bodyPr wrap="square" rtlCol="0">
            <a:spAutoFit/>
          </a:bodyPr>
          <a:lstStyle/>
          <a:p>
            <a:pPr lvl="0"/>
            <a:r>
              <a:rPr lang="es-PA" sz="1500" b="1" dirty="0">
                <a:solidFill>
                  <a:schemeClr val="bg2">
                    <a:lumMod val="25000"/>
                  </a:schemeClr>
                </a:solidFill>
              </a:rPr>
              <a:t>Título:</a:t>
            </a:r>
            <a:r>
              <a:rPr lang="es-PA" sz="1500" dirty="0">
                <a:solidFill>
                  <a:schemeClr val="bg2">
                    <a:lumMod val="25000"/>
                  </a:schemeClr>
                </a:solidFill>
              </a:rPr>
              <a:t> la primera línea de cualquier resultado de búsqueda es el título de la página web. </a:t>
            </a:r>
            <a:br>
              <a:rPr lang="es-PA" sz="1500" dirty="0">
                <a:solidFill>
                  <a:schemeClr val="bg2">
                    <a:lumMod val="25000"/>
                  </a:schemeClr>
                </a:solidFill>
              </a:rPr>
            </a:br>
            <a:endParaRPr lang="es-ES" sz="1500" dirty="0">
              <a:solidFill>
                <a:schemeClr val="bg2">
                  <a:lumMod val="25000"/>
                </a:schemeClr>
              </a:solidFill>
            </a:endParaRPr>
          </a:p>
          <a:p>
            <a:pPr lvl="0"/>
            <a:r>
              <a:rPr lang="es-PA" sz="1500" b="1" dirty="0">
                <a:solidFill>
                  <a:schemeClr val="bg2">
                    <a:lumMod val="25000"/>
                  </a:schemeClr>
                </a:solidFill>
              </a:rPr>
              <a:t>URL:</a:t>
            </a:r>
            <a:r>
              <a:rPr lang="es-PA" sz="1500" dirty="0">
                <a:solidFill>
                  <a:schemeClr val="bg2">
                    <a:lumMod val="25000"/>
                  </a:schemeClr>
                </a:solidFill>
              </a:rPr>
              <a:t> la dirección web de la página web del resultado aparece en color verde.</a:t>
            </a:r>
          </a:p>
          <a:p>
            <a:pPr lvl="0"/>
            <a:endParaRPr lang="es-ES" sz="1500" dirty="0">
              <a:solidFill>
                <a:schemeClr val="bg2">
                  <a:lumMod val="25000"/>
                </a:schemeClr>
              </a:solidFill>
            </a:endParaRPr>
          </a:p>
          <a:p>
            <a:pPr lvl="0"/>
            <a:r>
              <a:rPr lang="es-PA" sz="1500" b="1" dirty="0">
                <a:solidFill>
                  <a:schemeClr val="bg2">
                    <a:lumMod val="25000"/>
                  </a:schemeClr>
                </a:solidFill>
              </a:rPr>
              <a:t>Fragmento:</a:t>
            </a:r>
            <a:r>
              <a:rPr lang="es-PA" sz="1500" dirty="0">
                <a:solidFill>
                  <a:schemeClr val="bg2">
                    <a:lumMod val="25000"/>
                  </a:schemeClr>
                </a:solidFill>
              </a:rPr>
              <a:t> se trata de una descripción de la página web que aparece debajo de la URL y que puede incluir un extracto real del texto de la página. Los términos de búsqueda aparecerán en negrita para que te sea más fácil decidir si la página contiene lo que buscas.</a:t>
            </a:r>
            <a:endParaRPr lang="es-ES" sz="1500" dirty="0">
              <a:solidFill>
                <a:schemeClr val="bg2">
                  <a:lumMod val="25000"/>
                </a:schemeClr>
              </a:solidFill>
            </a:endParaRPr>
          </a:p>
        </p:txBody>
      </p:sp>
      <p:sp>
        <p:nvSpPr>
          <p:cNvPr id="12" name="CuadroTexto 11"/>
          <p:cNvSpPr txBox="1"/>
          <p:nvPr/>
        </p:nvSpPr>
        <p:spPr>
          <a:xfrm>
            <a:off x="827584" y="1825371"/>
            <a:ext cx="3159198" cy="415498"/>
          </a:xfrm>
          <a:prstGeom prst="rect">
            <a:avLst/>
          </a:prstGeom>
          <a:noFill/>
        </p:spPr>
        <p:txBody>
          <a:bodyPr wrap="none" rtlCol="0">
            <a:spAutoFit/>
          </a:bodyPr>
          <a:lstStyle/>
          <a:p>
            <a:r>
              <a:rPr lang="es-ES" sz="2100" b="1" dirty="0">
                <a:solidFill>
                  <a:srgbClr val="C32727"/>
                </a:solidFill>
              </a:rPr>
              <a:t>Estructura de los SNIPPETS</a:t>
            </a:r>
          </a:p>
        </p:txBody>
      </p:sp>
      <p:pic>
        <p:nvPicPr>
          <p:cNvPr id="5" name="Imagen 5"/>
          <p:cNvPicPr/>
          <p:nvPr/>
        </p:nvPicPr>
        <p:blipFill rotWithShape="1">
          <a:blip r:embed="rId3" cstate="print"/>
          <a:srcRect l="6280" t="20588" r="56877" b="69588"/>
          <a:stretch/>
        </p:blipFill>
        <p:spPr bwMode="auto">
          <a:xfrm>
            <a:off x="1678761" y="4661306"/>
            <a:ext cx="5593112" cy="1118979"/>
          </a:xfrm>
          <a:prstGeom prst="rect">
            <a:avLst/>
          </a:prstGeom>
          <a:noFill/>
          <a:ln w="9525">
            <a:noFill/>
            <a:miter lim="800000"/>
            <a:headEnd/>
            <a:tailEnd/>
          </a:ln>
        </p:spPr>
      </p:pic>
      <p:sp>
        <p:nvSpPr>
          <p:cNvPr id="7"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423796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83568" y="2240868"/>
            <a:ext cx="7272808" cy="3139321"/>
          </a:xfrm>
          <a:prstGeom prst="rect">
            <a:avLst/>
          </a:prstGeom>
          <a:noFill/>
        </p:spPr>
        <p:txBody>
          <a:bodyPr wrap="square" rtlCol="0">
            <a:spAutoFit/>
          </a:bodyPr>
          <a:lstStyle/>
          <a:p>
            <a:pPr lvl="0"/>
            <a:r>
              <a:rPr lang="es-ES" sz="1650" dirty="0">
                <a:solidFill>
                  <a:schemeClr val="bg2">
                    <a:lumMod val="25000"/>
                  </a:schemeClr>
                </a:solidFill>
              </a:rPr>
              <a:t>Las etiquetas meta o </a:t>
            </a:r>
            <a:r>
              <a:rPr lang="es-ES" sz="1650" i="1" dirty="0">
                <a:solidFill>
                  <a:schemeClr val="bg2">
                    <a:lumMod val="25000"/>
                  </a:schemeClr>
                </a:solidFill>
              </a:rPr>
              <a:t>meta </a:t>
            </a:r>
            <a:r>
              <a:rPr lang="es-ES" sz="1650" i="1" dirty="0" err="1">
                <a:solidFill>
                  <a:schemeClr val="bg2">
                    <a:lumMod val="25000"/>
                  </a:schemeClr>
                </a:solidFill>
              </a:rPr>
              <a:t>tags</a:t>
            </a:r>
            <a:r>
              <a:rPr lang="es-ES" sz="1650" dirty="0">
                <a:solidFill>
                  <a:schemeClr val="bg2">
                    <a:lumMod val="25000"/>
                  </a:schemeClr>
                </a:solidFill>
              </a:rPr>
              <a:t> se usan para resumir la información de una página para buscadores y navegadores web. </a:t>
            </a:r>
          </a:p>
          <a:p>
            <a:pPr lvl="0"/>
            <a:endParaRPr lang="es-ES" sz="1650" b="1" dirty="0">
              <a:solidFill>
                <a:schemeClr val="bg2">
                  <a:lumMod val="25000"/>
                </a:schemeClr>
              </a:solidFill>
            </a:endParaRPr>
          </a:p>
          <a:p>
            <a:pPr lvl="0"/>
            <a:r>
              <a:rPr lang="es-ES" sz="1650" b="1" dirty="0" err="1">
                <a:solidFill>
                  <a:schemeClr val="bg2">
                    <a:lumMod val="25000"/>
                  </a:schemeClr>
                </a:solidFill>
              </a:rPr>
              <a:t>Title</a:t>
            </a:r>
            <a:r>
              <a:rPr lang="es-ES" sz="1650" b="1" dirty="0">
                <a:solidFill>
                  <a:schemeClr val="bg2">
                    <a:lumMod val="25000"/>
                  </a:schemeClr>
                </a:solidFill>
              </a:rPr>
              <a:t>:</a:t>
            </a:r>
            <a:r>
              <a:rPr lang="es-ES" sz="1650" dirty="0">
                <a:solidFill>
                  <a:schemeClr val="bg2">
                    <a:lumMod val="25000"/>
                  </a:schemeClr>
                </a:solidFill>
              </a:rPr>
              <a:t>  actúa como título de la página y debe estar formada por palabras clave presentes en la página web. </a:t>
            </a:r>
            <a:r>
              <a:rPr lang="es-PA" sz="1650" dirty="0">
                <a:solidFill>
                  <a:schemeClr val="bg2">
                    <a:lumMod val="25000"/>
                  </a:schemeClr>
                </a:solidFill>
              </a:rPr>
              <a:t> (65 Caracteres)</a:t>
            </a:r>
          </a:p>
          <a:p>
            <a:pPr lvl="0"/>
            <a:endParaRPr lang="es-ES" sz="1650" dirty="0">
              <a:solidFill>
                <a:schemeClr val="bg2">
                  <a:lumMod val="25000"/>
                </a:schemeClr>
              </a:solidFill>
            </a:endParaRPr>
          </a:p>
          <a:p>
            <a:pPr lvl="0"/>
            <a:r>
              <a:rPr lang="es-ES" sz="1650" b="1" dirty="0" err="1">
                <a:solidFill>
                  <a:schemeClr val="bg2">
                    <a:lumMod val="25000"/>
                  </a:schemeClr>
                </a:solidFill>
              </a:rPr>
              <a:t>Description</a:t>
            </a:r>
            <a:r>
              <a:rPr lang="es-ES" sz="1650" b="1" dirty="0">
                <a:solidFill>
                  <a:schemeClr val="bg2">
                    <a:lumMod val="25000"/>
                  </a:schemeClr>
                </a:solidFill>
              </a:rPr>
              <a:t>: </a:t>
            </a:r>
            <a:r>
              <a:rPr lang="es-ES" sz="1650" dirty="0">
                <a:solidFill>
                  <a:schemeClr val="bg2">
                    <a:lumMod val="25000"/>
                  </a:schemeClr>
                </a:solidFill>
              </a:rPr>
              <a:t>actúa como una descripción de la página y también debe estar formada por palabras clave y frases que resuman el contenido de la página web. </a:t>
            </a:r>
            <a:r>
              <a:rPr lang="es-PA" sz="1650" dirty="0">
                <a:solidFill>
                  <a:schemeClr val="bg2">
                    <a:lumMod val="25000"/>
                  </a:schemeClr>
                </a:solidFill>
              </a:rPr>
              <a:t> (145 Caracteres)</a:t>
            </a:r>
          </a:p>
          <a:p>
            <a:pPr lvl="0"/>
            <a:endParaRPr lang="es-PA" sz="1650" dirty="0">
              <a:solidFill>
                <a:schemeClr val="bg2">
                  <a:lumMod val="25000"/>
                </a:schemeClr>
              </a:solidFill>
            </a:endParaRPr>
          </a:p>
          <a:p>
            <a:pPr lvl="0"/>
            <a:r>
              <a:rPr lang="es-ES" sz="1650" b="1" dirty="0" err="1">
                <a:solidFill>
                  <a:schemeClr val="bg2">
                    <a:lumMod val="25000"/>
                  </a:schemeClr>
                </a:solidFill>
              </a:rPr>
              <a:t>Keywords</a:t>
            </a:r>
            <a:r>
              <a:rPr lang="es-ES" sz="1650" b="1" dirty="0">
                <a:solidFill>
                  <a:schemeClr val="bg2">
                    <a:lumMod val="25000"/>
                  </a:schemeClr>
                </a:solidFill>
              </a:rPr>
              <a:t>: </a:t>
            </a:r>
            <a:r>
              <a:rPr lang="es-ES" sz="1650" dirty="0">
                <a:solidFill>
                  <a:schemeClr val="bg2">
                    <a:lumMod val="25000"/>
                  </a:schemeClr>
                </a:solidFill>
              </a:rPr>
              <a:t>se utiliza para resumir el contenido de un documento en base a unas cuantas palabras clave. (2009)</a:t>
            </a:r>
          </a:p>
        </p:txBody>
      </p:sp>
      <p:sp>
        <p:nvSpPr>
          <p:cNvPr id="12" name="CuadroTexto 11"/>
          <p:cNvSpPr txBox="1"/>
          <p:nvPr/>
        </p:nvSpPr>
        <p:spPr>
          <a:xfrm>
            <a:off x="755576" y="1828005"/>
            <a:ext cx="2118850" cy="415498"/>
          </a:xfrm>
          <a:prstGeom prst="rect">
            <a:avLst/>
          </a:prstGeom>
          <a:noFill/>
        </p:spPr>
        <p:txBody>
          <a:bodyPr wrap="none" rtlCol="0">
            <a:spAutoFit/>
          </a:bodyPr>
          <a:lstStyle/>
          <a:p>
            <a:r>
              <a:rPr lang="es-ES" sz="2100" b="1" dirty="0">
                <a:solidFill>
                  <a:srgbClr val="C32727"/>
                </a:solidFill>
              </a:rPr>
              <a:t>ETIQUETAS META</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119611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683569" y="3339827"/>
            <a:ext cx="4536504" cy="541734"/>
          </a:xfrm>
        </p:spPr>
        <p:txBody>
          <a:bodyPr>
            <a:normAutofit fontScale="90000"/>
          </a:bodyPr>
          <a:lstStyle/>
          <a:p>
            <a:pPr algn="l"/>
            <a:r>
              <a:rPr lang="es-ES" sz="2100" spc="0" dirty="0">
                <a:effectLst/>
                <a:latin typeface="+mn-lt"/>
              </a:rPr>
              <a:t>La </a:t>
            </a:r>
            <a:r>
              <a:rPr lang="es-ES" sz="2100" spc="0" dirty="0">
                <a:effectLst/>
                <a:latin typeface="+mn-lt"/>
              </a:rPr>
              <a:t>optimización para motores de búsqueda, </a:t>
            </a:r>
            <a:r>
              <a:rPr lang="es-ES" sz="2100" spc="0" dirty="0">
                <a:effectLst/>
                <a:latin typeface="+mn-lt"/>
              </a:rPr>
              <a:t>es </a:t>
            </a:r>
            <a:r>
              <a:rPr lang="es-ES" sz="2100" spc="0" dirty="0">
                <a:effectLst/>
                <a:latin typeface="+mn-lt"/>
              </a:rPr>
              <a:t>el proceso de mejorar la visibilidad de un sitio web en los resultados orgánicos de los diferentes buscadores. </a:t>
            </a:r>
            <a:br>
              <a:rPr lang="es-ES" sz="2100" spc="0" dirty="0">
                <a:effectLst/>
                <a:latin typeface="+mn-lt"/>
              </a:rPr>
            </a:br>
            <a:r>
              <a:rPr lang="es-ES" sz="2100" i="1" spc="0" dirty="0">
                <a:effectLst/>
                <a:latin typeface="+mn-lt"/>
              </a:rPr>
              <a:t>El objetivo es aparecer en las posiciones más altas posibles de los resultados de búsqueda orgánica para una o varias palabras concretas.</a:t>
            </a:r>
            <a:r>
              <a:rPr lang="es-ES" spc="0" dirty="0">
                <a:effectLst/>
                <a:latin typeface="+mn-lt"/>
              </a:rPr>
              <a:t> </a:t>
            </a:r>
            <a:endParaRPr lang="es-PA" sz="2700" spc="0" dirty="0">
              <a:effectLst/>
              <a:latin typeface="+mn-lt"/>
            </a:endParaRPr>
          </a:p>
        </p:txBody>
      </p:sp>
      <p:sp>
        <p:nvSpPr>
          <p:cNvPr id="3" name="Título 1"/>
          <p:cNvSpPr txBox="1">
            <a:spLocks/>
          </p:cNvSpPr>
          <p:nvPr/>
        </p:nvSpPr>
        <p:spPr>
          <a:xfrm>
            <a:off x="971600" y="1519114"/>
            <a:ext cx="7198485" cy="5417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rgbClr val="C32727"/>
                </a:solidFill>
              </a:rPr>
              <a:t>SEO (</a:t>
            </a:r>
            <a:r>
              <a:rPr lang="es-ES" sz="2800" b="1" dirty="0" err="1">
                <a:solidFill>
                  <a:srgbClr val="C32727"/>
                </a:solidFill>
              </a:rPr>
              <a:t>Search</a:t>
            </a:r>
            <a:r>
              <a:rPr lang="es-ES" sz="2800" b="1" dirty="0">
                <a:solidFill>
                  <a:srgbClr val="C32727"/>
                </a:solidFill>
              </a:rPr>
              <a:t> </a:t>
            </a:r>
            <a:r>
              <a:rPr lang="es-ES" sz="2800" b="1" dirty="0" err="1">
                <a:solidFill>
                  <a:srgbClr val="C32727"/>
                </a:solidFill>
              </a:rPr>
              <a:t>Engine</a:t>
            </a:r>
            <a:r>
              <a:rPr lang="es-ES" sz="2800" b="1" dirty="0">
                <a:solidFill>
                  <a:srgbClr val="C32727"/>
                </a:solidFill>
              </a:rPr>
              <a:t> </a:t>
            </a:r>
            <a:r>
              <a:rPr lang="es-ES" sz="2800" b="1" dirty="0" err="1">
                <a:solidFill>
                  <a:srgbClr val="C32727"/>
                </a:solidFill>
              </a:rPr>
              <a:t>Optimization</a:t>
            </a:r>
            <a:r>
              <a:rPr lang="es-ES" sz="2800" b="1" dirty="0">
                <a:solidFill>
                  <a:srgbClr val="C32727"/>
                </a:solidFill>
              </a:rPr>
              <a:t>)</a:t>
            </a:r>
            <a:endParaRPr lang="es-PA" sz="2400" b="1" dirty="0">
              <a:solidFill>
                <a:srgbClr val="C32727"/>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368299"/>
            <a:ext cx="3563597" cy="1943056"/>
          </a:xfrm>
          <a:prstGeom prst="rect">
            <a:avLst/>
          </a:prstGeom>
        </p:spPr>
      </p:pic>
    </p:spTree>
    <p:extLst>
      <p:ext uri="{BB962C8B-B14F-4D97-AF65-F5344CB8AC3E}">
        <p14:creationId xmlns:p14="http://schemas.microsoft.com/office/powerpoint/2010/main" val="1550195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55972" y="1498724"/>
            <a:ext cx="6618588" cy="994172"/>
          </a:xfrm>
        </p:spPr>
        <p:txBody>
          <a:bodyPr>
            <a:normAutofit/>
          </a:bodyPr>
          <a:lstStyle/>
          <a:p>
            <a:pPr algn="ctr"/>
            <a:r>
              <a:rPr lang="es-PA" sz="3000" spc="-150" dirty="0">
                <a:solidFill>
                  <a:srgbClr val="CC0000"/>
                </a:solidFill>
                <a:effectLst/>
                <a:latin typeface="Calibri" panose="020F0502020204030204" pitchFamily="34" charset="0"/>
              </a:rPr>
              <a:t>Pirámide SEO</a:t>
            </a:r>
            <a:br>
              <a:rPr lang="es-PA" sz="3000" spc="-150" dirty="0">
                <a:solidFill>
                  <a:srgbClr val="CC0000"/>
                </a:solidFill>
                <a:effectLst/>
                <a:latin typeface="Calibri" panose="020F0502020204030204" pitchFamily="34" charset="0"/>
              </a:rPr>
            </a:br>
            <a:r>
              <a:rPr lang="es-PA" spc="-150" dirty="0">
                <a:solidFill>
                  <a:srgbClr val="CC0000"/>
                </a:solidFill>
                <a:effectLst/>
                <a:latin typeface="Calibri" panose="020F0502020204030204" pitchFamily="34" charset="0"/>
              </a:rPr>
              <a:t>Elementos Claves para el Posicionamiento</a:t>
            </a:r>
            <a:endParaRPr lang="es-PA" spc="-150" dirty="0">
              <a:solidFill>
                <a:srgbClr val="CC0000"/>
              </a:solidFill>
              <a:effectLst/>
              <a:latin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492896"/>
            <a:ext cx="5224696" cy="3456338"/>
          </a:xfrm>
          <a:prstGeom prst="rect">
            <a:avLst/>
          </a:prstGeom>
        </p:spPr>
      </p:pic>
      <p:sp>
        <p:nvSpPr>
          <p:cNvPr id="2" name="Elipse 1"/>
          <p:cNvSpPr/>
          <p:nvPr/>
        </p:nvSpPr>
        <p:spPr>
          <a:xfrm>
            <a:off x="1699868" y="5187810"/>
            <a:ext cx="524811" cy="524811"/>
          </a:xfrm>
          <a:prstGeom prst="ellipse">
            <a:avLst/>
          </a:prstGeom>
          <a:solidFill>
            <a:srgbClr val="C3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1</a:t>
            </a:r>
            <a:endParaRPr lang="es-ES" sz="2100" b="1" dirty="0"/>
          </a:p>
        </p:txBody>
      </p:sp>
      <p:sp>
        <p:nvSpPr>
          <p:cNvPr id="5" name="Elipse 4"/>
          <p:cNvSpPr/>
          <p:nvPr/>
        </p:nvSpPr>
        <p:spPr>
          <a:xfrm>
            <a:off x="1672894" y="4474643"/>
            <a:ext cx="524811" cy="524811"/>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2</a:t>
            </a:r>
            <a:endParaRPr lang="es-ES" sz="2100" b="1" dirty="0"/>
          </a:p>
        </p:txBody>
      </p:sp>
      <p:sp>
        <p:nvSpPr>
          <p:cNvPr id="6" name="Elipse 5"/>
          <p:cNvSpPr/>
          <p:nvPr/>
        </p:nvSpPr>
        <p:spPr>
          <a:xfrm>
            <a:off x="1653574" y="3652004"/>
            <a:ext cx="571106" cy="571106"/>
          </a:xfrm>
          <a:prstGeom prst="ellipse">
            <a:avLst/>
          </a:prstGeom>
          <a:solidFill>
            <a:srgbClr val="F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3</a:t>
            </a:r>
            <a:endParaRPr lang="es-ES" sz="2100" b="1" dirty="0"/>
          </a:p>
        </p:txBody>
      </p:sp>
      <p:sp>
        <p:nvSpPr>
          <p:cNvPr id="7" name="Elipse 6"/>
          <p:cNvSpPr/>
          <p:nvPr/>
        </p:nvSpPr>
        <p:spPr>
          <a:xfrm>
            <a:off x="1653574" y="2893762"/>
            <a:ext cx="547352" cy="547352"/>
          </a:xfrm>
          <a:prstGeom prst="ellipse">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4</a:t>
            </a:r>
            <a:endParaRPr lang="es-ES" sz="2100" b="1" dirty="0"/>
          </a:p>
        </p:txBody>
      </p:sp>
      <p:cxnSp>
        <p:nvCxnSpPr>
          <p:cNvPr id="9" name="Conector recto 8"/>
          <p:cNvCxnSpPr/>
          <p:nvPr/>
        </p:nvCxnSpPr>
        <p:spPr>
          <a:xfrm>
            <a:off x="1142852" y="3593246"/>
            <a:ext cx="2774298" cy="0"/>
          </a:xfrm>
          <a:prstGeom prst="line">
            <a:avLst/>
          </a:prstGeom>
          <a:ln w="28575">
            <a:solidFill>
              <a:srgbClr val="D7BFD5"/>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142853" y="4399333"/>
            <a:ext cx="2235914" cy="0"/>
          </a:xfrm>
          <a:prstGeom prst="line">
            <a:avLst/>
          </a:prstGeom>
          <a:ln w="28575">
            <a:solidFill>
              <a:srgbClr val="D7BFD5"/>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142852" y="5112500"/>
            <a:ext cx="1741688" cy="0"/>
          </a:xfrm>
          <a:prstGeom prst="line">
            <a:avLst/>
          </a:prstGeom>
          <a:ln w="28575">
            <a:solidFill>
              <a:srgbClr val="D7BFD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700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27584" y="2340528"/>
            <a:ext cx="6390710" cy="3031599"/>
          </a:xfrm>
          <a:prstGeom prst="rect">
            <a:avLst/>
          </a:prstGeom>
          <a:noFill/>
        </p:spPr>
        <p:txBody>
          <a:bodyPr wrap="square" rtlCol="0">
            <a:spAutoFit/>
          </a:bodyPr>
          <a:lstStyle/>
          <a:p>
            <a:pPr lvl="0"/>
            <a:r>
              <a:rPr lang="es-PA" sz="1725" b="1" dirty="0" err="1">
                <a:solidFill>
                  <a:schemeClr val="bg2">
                    <a:lumMod val="25000"/>
                  </a:schemeClr>
                </a:solidFill>
              </a:rPr>
              <a:t>Site</a:t>
            </a:r>
            <a:r>
              <a:rPr lang="es-PA" sz="1725" b="1" dirty="0">
                <a:solidFill>
                  <a:schemeClr val="bg2">
                    <a:lumMod val="25000"/>
                  </a:schemeClr>
                </a:solidFill>
              </a:rPr>
              <a:t>:</a:t>
            </a:r>
            <a:r>
              <a:rPr lang="es-PA" sz="1725" dirty="0">
                <a:solidFill>
                  <a:schemeClr val="bg2">
                    <a:lumMod val="25000"/>
                  </a:schemeClr>
                </a:solidFill>
              </a:rPr>
              <a:t> limita la Búsqueda a un sitio o dominio</a:t>
            </a:r>
          </a:p>
          <a:p>
            <a:pPr lvl="0"/>
            <a:r>
              <a:rPr lang="es-PA" sz="1725" i="1" dirty="0">
                <a:solidFill>
                  <a:schemeClr val="bg2">
                    <a:lumMod val="25000"/>
                  </a:schemeClr>
                </a:solidFill>
              </a:rPr>
              <a:t>Ejemplo: </a:t>
            </a:r>
            <a:r>
              <a:rPr lang="es-PA" sz="1725" i="1" dirty="0" err="1">
                <a:solidFill>
                  <a:schemeClr val="bg2">
                    <a:lumMod val="25000"/>
                  </a:schemeClr>
                </a:solidFill>
              </a:rPr>
              <a:t>site</a:t>
            </a:r>
            <a:r>
              <a:rPr lang="es-PA" sz="1725" i="1" dirty="0">
                <a:solidFill>
                  <a:schemeClr val="bg2">
                    <a:lumMod val="25000"/>
                  </a:schemeClr>
                </a:solidFill>
              </a:rPr>
              <a:t>: </a:t>
            </a:r>
            <a:r>
              <a:rPr lang="es-PA" sz="1725" i="1" dirty="0" smtClean="0">
                <a:solidFill>
                  <a:schemeClr val="bg2">
                    <a:lumMod val="25000"/>
                  </a:schemeClr>
                </a:solidFill>
              </a:rPr>
              <a:t>utp.ac.pa</a:t>
            </a:r>
          </a:p>
          <a:p>
            <a:pPr lvl="0"/>
            <a:endParaRPr lang="es-PA" sz="1725" i="1" dirty="0">
              <a:solidFill>
                <a:schemeClr val="bg2">
                  <a:lumMod val="25000"/>
                </a:schemeClr>
              </a:solidFill>
            </a:endParaRPr>
          </a:p>
          <a:p>
            <a:r>
              <a:rPr lang="es-ES" sz="1600" b="1" dirty="0" err="1">
                <a:solidFill>
                  <a:schemeClr val="bg2">
                    <a:lumMod val="25000"/>
                  </a:schemeClr>
                </a:solidFill>
              </a:rPr>
              <a:t>Filetype</a:t>
            </a:r>
            <a:r>
              <a:rPr lang="es-ES" sz="1600" b="1" dirty="0">
                <a:solidFill>
                  <a:schemeClr val="bg2">
                    <a:lumMod val="25000"/>
                  </a:schemeClr>
                </a:solidFill>
              </a:rPr>
              <a:t>: </a:t>
            </a:r>
            <a:r>
              <a:rPr lang="es-ES" sz="1600" dirty="0">
                <a:solidFill>
                  <a:schemeClr val="bg2">
                    <a:lumMod val="25000"/>
                  </a:schemeClr>
                </a:solidFill>
              </a:rPr>
              <a:t>Busca un tipo de documento especificado, por Ejemplo: </a:t>
            </a:r>
            <a:r>
              <a:rPr lang="es-ES" sz="1600" i="1" dirty="0" err="1">
                <a:solidFill>
                  <a:schemeClr val="bg2">
                    <a:lumMod val="25000"/>
                  </a:schemeClr>
                </a:solidFill>
              </a:rPr>
              <a:t>filetype:doc</a:t>
            </a:r>
            <a:endParaRPr lang="es-ES" sz="1600" i="1" dirty="0">
              <a:solidFill>
                <a:schemeClr val="bg2">
                  <a:lumMod val="25000"/>
                </a:schemeClr>
              </a:solidFill>
            </a:endParaRPr>
          </a:p>
          <a:p>
            <a:pPr lvl="0"/>
            <a:endParaRPr lang="es-PA" sz="1725" i="1" dirty="0">
              <a:solidFill>
                <a:schemeClr val="bg2">
                  <a:lumMod val="25000"/>
                </a:schemeClr>
              </a:solidFill>
            </a:endParaRPr>
          </a:p>
          <a:p>
            <a:pPr lvl="0"/>
            <a:r>
              <a:rPr lang="es-ES" b="1" dirty="0" err="1" smtClean="0">
                <a:solidFill>
                  <a:schemeClr val="bg2">
                    <a:lumMod val="25000"/>
                  </a:schemeClr>
                </a:solidFill>
              </a:rPr>
              <a:t>Intitle</a:t>
            </a:r>
            <a:r>
              <a:rPr lang="es-ES" b="1" dirty="0">
                <a:solidFill>
                  <a:schemeClr val="bg2">
                    <a:lumMod val="25000"/>
                  </a:schemeClr>
                </a:solidFill>
              </a:rPr>
              <a:t>:</a:t>
            </a:r>
            <a:r>
              <a:rPr lang="es-ES" dirty="0">
                <a:solidFill>
                  <a:schemeClr val="bg2">
                    <a:lumMod val="25000"/>
                  </a:schemeClr>
                </a:solidFill>
              </a:rPr>
              <a:t> Busca la palabra que le especifiquemos en el título, pero no es necesario que todas estén en el título</a:t>
            </a:r>
          </a:p>
          <a:p>
            <a:pPr lvl="0"/>
            <a:endParaRPr lang="es-ES" dirty="0">
              <a:solidFill>
                <a:schemeClr val="bg2">
                  <a:lumMod val="25000"/>
                </a:schemeClr>
              </a:solidFill>
            </a:endParaRPr>
          </a:p>
          <a:p>
            <a:pPr lvl="0"/>
            <a:r>
              <a:rPr lang="es-ES" b="1" dirty="0" err="1" smtClean="0">
                <a:solidFill>
                  <a:schemeClr val="bg2">
                    <a:lumMod val="25000"/>
                  </a:schemeClr>
                </a:solidFill>
              </a:rPr>
              <a:t>intext</a:t>
            </a:r>
            <a:r>
              <a:rPr lang="es-ES" b="1" dirty="0">
                <a:solidFill>
                  <a:schemeClr val="bg2">
                    <a:lumMod val="25000"/>
                  </a:schemeClr>
                </a:solidFill>
              </a:rPr>
              <a:t>:</a:t>
            </a:r>
            <a:r>
              <a:rPr lang="es-ES" dirty="0">
                <a:solidFill>
                  <a:schemeClr val="bg2">
                    <a:lumMod val="25000"/>
                  </a:schemeClr>
                </a:solidFill>
              </a:rPr>
              <a:t> Páginas que tengan todas las claves especificadas dentro de su </a:t>
            </a:r>
            <a:r>
              <a:rPr lang="es-ES" dirty="0" err="1">
                <a:solidFill>
                  <a:schemeClr val="bg2">
                    <a:lumMod val="25000"/>
                  </a:schemeClr>
                </a:solidFill>
              </a:rPr>
              <a:t>body</a:t>
            </a:r>
            <a:r>
              <a:rPr lang="es-ES" dirty="0">
                <a:solidFill>
                  <a:schemeClr val="bg2">
                    <a:lumMod val="25000"/>
                  </a:schemeClr>
                </a:solidFill>
              </a:rPr>
              <a:t>.</a:t>
            </a:r>
            <a:endParaRPr lang="es-ES" sz="1725" dirty="0">
              <a:solidFill>
                <a:schemeClr val="bg2">
                  <a:lumMod val="25000"/>
                </a:schemeClr>
              </a:solidFill>
            </a:endParaRPr>
          </a:p>
        </p:txBody>
      </p:sp>
      <p:sp>
        <p:nvSpPr>
          <p:cNvPr id="12" name="CuadroTexto 11"/>
          <p:cNvSpPr txBox="1"/>
          <p:nvPr/>
        </p:nvSpPr>
        <p:spPr>
          <a:xfrm>
            <a:off x="755576" y="1825371"/>
            <a:ext cx="3836115" cy="415498"/>
          </a:xfrm>
          <a:prstGeom prst="rect">
            <a:avLst/>
          </a:prstGeom>
          <a:noFill/>
        </p:spPr>
        <p:txBody>
          <a:bodyPr wrap="none" rtlCol="0">
            <a:spAutoFit/>
          </a:bodyPr>
          <a:lstStyle/>
          <a:p>
            <a:r>
              <a:rPr lang="es-ES" sz="2100" b="1" dirty="0">
                <a:solidFill>
                  <a:srgbClr val="CC0000"/>
                </a:solidFill>
              </a:rPr>
              <a:t>COMANDOS BÁSICO DE GOOGLE</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197660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23103" y="2453264"/>
            <a:ext cx="5593112" cy="3012363"/>
          </a:xfrm>
          <a:prstGeom prst="rect">
            <a:avLst/>
          </a:prstGeom>
          <a:noFill/>
        </p:spPr>
        <p:txBody>
          <a:bodyPr wrap="square" rtlCol="0">
            <a:spAutoFit/>
          </a:bodyPr>
          <a:lstStyle/>
          <a:p>
            <a:r>
              <a:rPr lang="es-PA" sz="1725" dirty="0" err="1">
                <a:solidFill>
                  <a:schemeClr val="bg2">
                    <a:lumMod val="25000"/>
                  </a:schemeClr>
                </a:solidFill>
              </a:rPr>
              <a:t>site</a:t>
            </a:r>
            <a:r>
              <a:rPr lang="es-PA" sz="1725" dirty="0">
                <a:solidFill>
                  <a:schemeClr val="bg2">
                    <a:lumMod val="25000"/>
                  </a:schemeClr>
                </a:solidFill>
              </a:rPr>
              <a:t>: utp.ac.pa   </a:t>
            </a:r>
            <a:r>
              <a:rPr lang="es-PA" sz="1725" dirty="0" err="1">
                <a:solidFill>
                  <a:schemeClr val="bg2">
                    <a:lumMod val="25000"/>
                  </a:schemeClr>
                </a:solidFill>
              </a:rPr>
              <a:t>palabra_a_buscar</a:t>
            </a:r>
            <a:endParaRPr lang="es-PA" sz="1725" dirty="0">
              <a:solidFill>
                <a:schemeClr val="bg2">
                  <a:lumMod val="25000"/>
                </a:schemeClr>
              </a:solidFill>
            </a:endParaRPr>
          </a:p>
          <a:p>
            <a:pPr lvl="0"/>
            <a:endParaRPr lang="es-PA" sz="1725" dirty="0">
              <a:solidFill>
                <a:schemeClr val="bg2">
                  <a:lumMod val="25000"/>
                </a:schemeClr>
              </a:solidFill>
            </a:endParaRPr>
          </a:p>
          <a:p>
            <a:pPr lvl="0"/>
            <a:r>
              <a:rPr lang="es-PA" sz="1725" dirty="0" err="1">
                <a:solidFill>
                  <a:schemeClr val="bg2">
                    <a:lumMod val="25000"/>
                  </a:schemeClr>
                </a:solidFill>
              </a:rPr>
              <a:t>site</a:t>
            </a:r>
            <a:r>
              <a:rPr lang="es-PA" sz="1725" dirty="0">
                <a:solidFill>
                  <a:schemeClr val="bg2">
                    <a:lumMod val="25000"/>
                  </a:schemeClr>
                </a:solidFill>
              </a:rPr>
              <a:t>: utp.ac.pa   </a:t>
            </a:r>
            <a:r>
              <a:rPr lang="es-PA" sz="1725" dirty="0" err="1">
                <a:solidFill>
                  <a:schemeClr val="bg2">
                    <a:lumMod val="25000"/>
                  </a:schemeClr>
                </a:solidFill>
              </a:rPr>
              <a:t>filetype:doc</a:t>
            </a:r>
            <a:endParaRPr lang="es-PA" sz="1725" dirty="0">
              <a:solidFill>
                <a:schemeClr val="bg2">
                  <a:lumMod val="25000"/>
                </a:schemeClr>
              </a:solidFill>
            </a:endParaRPr>
          </a:p>
          <a:p>
            <a:pPr lvl="0"/>
            <a:endParaRPr lang="es-PA" sz="1725" dirty="0">
              <a:solidFill>
                <a:schemeClr val="bg2">
                  <a:lumMod val="25000"/>
                </a:schemeClr>
              </a:solidFill>
            </a:endParaRPr>
          </a:p>
          <a:p>
            <a:r>
              <a:rPr lang="es-PA" sz="1725" dirty="0" err="1">
                <a:solidFill>
                  <a:schemeClr val="bg2">
                    <a:lumMod val="25000"/>
                  </a:schemeClr>
                </a:solidFill>
              </a:rPr>
              <a:t>site</a:t>
            </a:r>
            <a:r>
              <a:rPr lang="es-PA" sz="1725" dirty="0">
                <a:solidFill>
                  <a:schemeClr val="bg2">
                    <a:lumMod val="25000"/>
                  </a:schemeClr>
                </a:solidFill>
              </a:rPr>
              <a:t>: utp.ac.pa   </a:t>
            </a:r>
            <a:r>
              <a:rPr lang="es-PA" sz="1725" dirty="0" err="1">
                <a:solidFill>
                  <a:schemeClr val="bg2">
                    <a:lumMod val="25000"/>
                  </a:schemeClr>
                </a:solidFill>
              </a:rPr>
              <a:t>filetype:doc</a:t>
            </a:r>
            <a:r>
              <a:rPr lang="es-PA" sz="1725" dirty="0">
                <a:solidFill>
                  <a:schemeClr val="bg2">
                    <a:lumMod val="25000"/>
                  </a:schemeClr>
                </a:solidFill>
              </a:rPr>
              <a:t>   </a:t>
            </a:r>
            <a:r>
              <a:rPr lang="es-PA" sz="1725" dirty="0" err="1">
                <a:solidFill>
                  <a:schemeClr val="bg2">
                    <a:lumMod val="25000"/>
                  </a:schemeClr>
                </a:solidFill>
              </a:rPr>
              <a:t>palabra_a_buscar</a:t>
            </a:r>
            <a:endParaRPr lang="es-PA" sz="1725" dirty="0">
              <a:solidFill>
                <a:schemeClr val="bg2">
                  <a:lumMod val="25000"/>
                </a:schemeClr>
              </a:solidFill>
            </a:endParaRPr>
          </a:p>
          <a:p>
            <a:pPr lvl="0"/>
            <a:endParaRPr lang="es-PA" sz="1725" dirty="0">
              <a:solidFill>
                <a:schemeClr val="bg2">
                  <a:lumMod val="25000"/>
                </a:schemeClr>
              </a:solidFill>
            </a:endParaRPr>
          </a:p>
          <a:p>
            <a:r>
              <a:rPr lang="es-PA" sz="1725" dirty="0" err="1">
                <a:solidFill>
                  <a:schemeClr val="bg2">
                    <a:lumMod val="25000"/>
                  </a:schemeClr>
                </a:solidFill>
              </a:rPr>
              <a:t>site</a:t>
            </a:r>
            <a:r>
              <a:rPr lang="es-PA" sz="1725" dirty="0">
                <a:solidFill>
                  <a:schemeClr val="bg2">
                    <a:lumMod val="25000"/>
                  </a:schemeClr>
                </a:solidFill>
              </a:rPr>
              <a:t>: utp.ac.pa   </a:t>
            </a:r>
            <a:r>
              <a:rPr lang="es-PA" sz="1725" dirty="0" err="1">
                <a:solidFill>
                  <a:schemeClr val="bg2">
                    <a:lumMod val="25000"/>
                  </a:schemeClr>
                </a:solidFill>
              </a:rPr>
              <a:t>Intitle</a:t>
            </a:r>
            <a:r>
              <a:rPr lang="es-PA" sz="1725" dirty="0">
                <a:solidFill>
                  <a:schemeClr val="bg2">
                    <a:lumMod val="25000"/>
                  </a:schemeClr>
                </a:solidFill>
              </a:rPr>
              <a:t>: </a:t>
            </a:r>
            <a:r>
              <a:rPr lang="es-PA" sz="1725" dirty="0" err="1">
                <a:solidFill>
                  <a:schemeClr val="bg2">
                    <a:lumMod val="25000"/>
                  </a:schemeClr>
                </a:solidFill>
              </a:rPr>
              <a:t>palabra_a_buscar_en_el_titulo</a:t>
            </a:r>
            <a:endParaRPr lang="es-PA" sz="1725" dirty="0">
              <a:solidFill>
                <a:schemeClr val="bg2">
                  <a:lumMod val="25000"/>
                </a:schemeClr>
              </a:solidFill>
            </a:endParaRPr>
          </a:p>
          <a:p>
            <a:pPr lvl="0"/>
            <a:endParaRPr lang="es-PA" sz="1725" dirty="0">
              <a:solidFill>
                <a:schemeClr val="bg2">
                  <a:lumMod val="25000"/>
                </a:schemeClr>
              </a:solidFill>
            </a:endParaRPr>
          </a:p>
          <a:p>
            <a:pPr lvl="0"/>
            <a:r>
              <a:rPr lang="es-PA" sz="1725" dirty="0">
                <a:solidFill>
                  <a:srgbClr val="7A0063"/>
                </a:solidFill>
              </a:rPr>
              <a:t>*</a:t>
            </a:r>
            <a:r>
              <a:rPr lang="es-PA" sz="1725" dirty="0" err="1">
                <a:solidFill>
                  <a:schemeClr val="bg2">
                    <a:lumMod val="25000"/>
                  </a:schemeClr>
                </a:solidFill>
              </a:rPr>
              <a:t>site</a:t>
            </a:r>
            <a:r>
              <a:rPr lang="es-PA" sz="1725" dirty="0">
                <a:solidFill>
                  <a:schemeClr val="bg2">
                    <a:lumMod val="25000"/>
                  </a:schemeClr>
                </a:solidFill>
              </a:rPr>
              <a:t>: utp.ac.pa   </a:t>
            </a:r>
            <a:r>
              <a:rPr lang="es-PA" sz="1725" dirty="0" err="1">
                <a:solidFill>
                  <a:schemeClr val="bg2">
                    <a:lumMod val="25000"/>
                  </a:schemeClr>
                </a:solidFill>
              </a:rPr>
              <a:t>filetype:jpg</a:t>
            </a:r>
            <a:r>
              <a:rPr lang="es-PA" sz="1725" dirty="0">
                <a:solidFill>
                  <a:schemeClr val="bg2">
                    <a:lumMod val="25000"/>
                  </a:schemeClr>
                </a:solidFill>
              </a:rPr>
              <a:t> </a:t>
            </a:r>
          </a:p>
          <a:p>
            <a:pPr lvl="0"/>
            <a:endParaRPr lang="es-PA" sz="1725" i="1" dirty="0">
              <a:solidFill>
                <a:schemeClr val="bg2">
                  <a:lumMod val="25000"/>
                </a:schemeClr>
              </a:solidFill>
            </a:endParaRPr>
          </a:p>
          <a:p>
            <a:pPr lvl="0"/>
            <a:r>
              <a:rPr lang="es-PA" sz="1725" i="1" dirty="0">
                <a:solidFill>
                  <a:srgbClr val="7A0063"/>
                </a:solidFill>
              </a:rPr>
              <a:t>* Se debe usar en la pestaña “imagen” de </a:t>
            </a:r>
            <a:r>
              <a:rPr lang="es-PA" sz="1725" i="1" dirty="0" err="1">
                <a:solidFill>
                  <a:srgbClr val="7A0063"/>
                </a:solidFill>
              </a:rPr>
              <a:t>google</a:t>
            </a:r>
            <a:endParaRPr lang="es-ES" i="1" dirty="0">
              <a:solidFill>
                <a:srgbClr val="7A0063"/>
              </a:solidFill>
            </a:endParaRPr>
          </a:p>
        </p:txBody>
      </p:sp>
      <p:sp>
        <p:nvSpPr>
          <p:cNvPr id="12" name="CuadroTexto 11"/>
          <p:cNvSpPr txBox="1"/>
          <p:nvPr/>
        </p:nvSpPr>
        <p:spPr>
          <a:xfrm>
            <a:off x="899592" y="2060848"/>
            <a:ext cx="5421741" cy="415498"/>
          </a:xfrm>
          <a:prstGeom prst="rect">
            <a:avLst/>
          </a:prstGeom>
          <a:noFill/>
        </p:spPr>
        <p:txBody>
          <a:bodyPr wrap="none" rtlCol="0">
            <a:spAutoFit/>
          </a:bodyPr>
          <a:lstStyle/>
          <a:p>
            <a:r>
              <a:rPr lang="es-ES" sz="2100" b="1" dirty="0">
                <a:solidFill>
                  <a:srgbClr val="CC0000"/>
                </a:solidFill>
              </a:rPr>
              <a:t>COMANDOS BÁSICO DE GOOGLE (combinados)</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827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11719" y="2471985"/>
            <a:ext cx="5593112" cy="3693319"/>
          </a:xfrm>
          <a:prstGeom prst="rect">
            <a:avLst/>
          </a:prstGeom>
          <a:noFill/>
        </p:spPr>
        <p:txBody>
          <a:bodyPr wrap="square" rtlCol="0">
            <a:spAutoFit/>
          </a:bodyPr>
          <a:lstStyle/>
          <a:p>
            <a:pPr lvl="0"/>
            <a:r>
              <a:rPr lang="es-ES" sz="1650" dirty="0">
                <a:solidFill>
                  <a:srgbClr val="CC0000"/>
                </a:solidFill>
              </a:rPr>
              <a:t>H1-H6 : Encabezados</a:t>
            </a:r>
          </a:p>
          <a:p>
            <a:pPr lvl="0"/>
            <a:r>
              <a:rPr lang="es-ES" sz="1650" dirty="0">
                <a:solidFill>
                  <a:schemeClr val="bg2">
                    <a:lumMod val="25000"/>
                  </a:schemeClr>
                </a:solidFill>
              </a:rPr>
              <a:t>El uso de titulares dentro del contenido debe ser estructurado usando encabezados donde H1 corresponde al titulo, H2 a encabezados , h3…h6 encabezados dentro de H2.</a:t>
            </a:r>
          </a:p>
          <a:p>
            <a:pPr lvl="0"/>
            <a:endParaRPr lang="es-ES" sz="1650" dirty="0">
              <a:solidFill>
                <a:schemeClr val="bg2">
                  <a:lumMod val="25000"/>
                </a:schemeClr>
              </a:solidFill>
            </a:endParaRPr>
          </a:p>
          <a:p>
            <a:pPr lvl="0"/>
            <a:r>
              <a:rPr lang="es-ES" sz="2400" b="1" dirty="0">
                <a:solidFill>
                  <a:schemeClr val="bg2">
                    <a:lumMod val="25000"/>
                  </a:schemeClr>
                </a:solidFill>
              </a:rPr>
              <a:t>Encabezado 1</a:t>
            </a:r>
          </a:p>
          <a:p>
            <a:pPr lvl="1"/>
            <a:r>
              <a:rPr lang="es-ES" sz="2100" b="1" dirty="0">
                <a:solidFill>
                  <a:schemeClr val="bg2">
                    <a:lumMod val="25000"/>
                  </a:schemeClr>
                </a:solidFill>
              </a:rPr>
              <a:t>Encabezado 2</a:t>
            </a:r>
          </a:p>
          <a:p>
            <a:pPr lvl="1"/>
            <a:r>
              <a:rPr lang="es-ES" sz="1650" b="1" dirty="0">
                <a:solidFill>
                  <a:schemeClr val="bg2">
                    <a:lumMod val="25000"/>
                  </a:schemeClr>
                </a:solidFill>
              </a:rPr>
              <a:t>	</a:t>
            </a:r>
            <a:r>
              <a:rPr lang="es-ES" b="1" dirty="0">
                <a:solidFill>
                  <a:schemeClr val="bg2">
                    <a:lumMod val="25000"/>
                  </a:schemeClr>
                </a:solidFill>
              </a:rPr>
              <a:t>Encabezado 3</a:t>
            </a:r>
          </a:p>
          <a:p>
            <a:pPr lvl="1"/>
            <a:r>
              <a:rPr lang="es-ES" sz="2100" b="1" dirty="0">
                <a:solidFill>
                  <a:schemeClr val="bg2">
                    <a:lumMod val="25000"/>
                  </a:schemeClr>
                </a:solidFill>
              </a:rPr>
              <a:t>Encabezado 2</a:t>
            </a:r>
          </a:p>
          <a:p>
            <a:pPr lvl="1"/>
            <a:r>
              <a:rPr lang="es-ES" b="1" dirty="0">
                <a:solidFill>
                  <a:schemeClr val="bg2">
                    <a:lumMod val="25000"/>
                  </a:schemeClr>
                </a:solidFill>
              </a:rPr>
              <a:t>	Encabezado 3</a:t>
            </a:r>
          </a:p>
          <a:p>
            <a:pPr lvl="1"/>
            <a:r>
              <a:rPr lang="es-ES" sz="1650" b="1" dirty="0">
                <a:solidFill>
                  <a:schemeClr val="bg2">
                    <a:lumMod val="25000"/>
                  </a:schemeClr>
                </a:solidFill>
              </a:rPr>
              <a:t>		</a:t>
            </a:r>
            <a:r>
              <a:rPr lang="es-ES" sz="1500" b="1" dirty="0">
                <a:solidFill>
                  <a:schemeClr val="bg2">
                    <a:lumMod val="25000"/>
                  </a:schemeClr>
                </a:solidFill>
              </a:rPr>
              <a:t>Encabezado 4</a:t>
            </a:r>
          </a:p>
          <a:p>
            <a:pPr lvl="1"/>
            <a:r>
              <a:rPr lang="es-ES" sz="1650" b="1" dirty="0">
                <a:solidFill>
                  <a:schemeClr val="bg2">
                    <a:lumMod val="25000"/>
                  </a:schemeClr>
                </a:solidFill>
              </a:rPr>
              <a:t>	</a:t>
            </a:r>
            <a:r>
              <a:rPr lang="es-ES" sz="1650" b="1" dirty="0">
                <a:solidFill>
                  <a:schemeClr val="bg2">
                    <a:lumMod val="25000"/>
                  </a:schemeClr>
                </a:solidFill>
              </a:rPr>
              <a:t>		</a:t>
            </a:r>
            <a:r>
              <a:rPr lang="es-ES" sz="1350" b="1" dirty="0">
                <a:solidFill>
                  <a:schemeClr val="bg2">
                    <a:lumMod val="25000"/>
                  </a:schemeClr>
                </a:solidFill>
              </a:rPr>
              <a:t>Encabezado 5</a:t>
            </a:r>
          </a:p>
          <a:p>
            <a:pPr lvl="1"/>
            <a:r>
              <a:rPr lang="es-ES" sz="1650" b="1" dirty="0">
                <a:solidFill>
                  <a:schemeClr val="bg2">
                    <a:lumMod val="25000"/>
                  </a:schemeClr>
                </a:solidFill>
              </a:rPr>
              <a:t>	</a:t>
            </a:r>
            <a:r>
              <a:rPr lang="es-ES" sz="1650" b="1" dirty="0">
                <a:solidFill>
                  <a:schemeClr val="bg2">
                    <a:lumMod val="25000"/>
                  </a:schemeClr>
                </a:solidFill>
              </a:rPr>
              <a:t>			</a:t>
            </a:r>
            <a:r>
              <a:rPr lang="es-ES" sz="1200" b="1" dirty="0">
                <a:solidFill>
                  <a:schemeClr val="bg2">
                    <a:lumMod val="25000"/>
                  </a:schemeClr>
                </a:solidFill>
              </a:rPr>
              <a:t>Encabezado 6</a:t>
            </a:r>
            <a:endParaRPr lang="es-ES" sz="1200" b="1" dirty="0">
              <a:solidFill>
                <a:schemeClr val="bg2">
                  <a:lumMod val="25000"/>
                </a:schemeClr>
              </a:solidFill>
            </a:endParaRPr>
          </a:p>
        </p:txBody>
      </p:sp>
      <p:sp>
        <p:nvSpPr>
          <p:cNvPr id="12" name="CuadroTexto 11"/>
          <p:cNvSpPr txBox="1"/>
          <p:nvPr/>
        </p:nvSpPr>
        <p:spPr>
          <a:xfrm>
            <a:off x="755576" y="2055778"/>
            <a:ext cx="2949525" cy="415498"/>
          </a:xfrm>
          <a:prstGeom prst="rect">
            <a:avLst/>
          </a:prstGeom>
          <a:noFill/>
        </p:spPr>
        <p:txBody>
          <a:bodyPr wrap="none" rtlCol="0">
            <a:spAutoFit/>
          </a:bodyPr>
          <a:lstStyle/>
          <a:p>
            <a:r>
              <a:rPr lang="es-ES" sz="2100" b="1" dirty="0">
                <a:solidFill>
                  <a:srgbClr val="CC0000"/>
                </a:solidFill>
              </a:rPr>
              <a:t>ETIQUETAS SEMÁNTICAS</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247065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55576" y="2495361"/>
            <a:ext cx="5593112" cy="1869743"/>
          </a:xfrm>
          <a:prstGeom prst="rect">
            <a:avLst/>
          </a:prstGeom>
          <a:noFill/>
        </p:spPr>
        <p:txBody>
          <a:bodyPr wrap="square" rtlCol="0">
            <a:spAutoFit/>
          </a:bodyPr>
          <a:lstStyle/>
          <a:p>
            <a:pPr lvl="0"/>
            <a:r>
              <a:rPr lang="es-ES" sz="1650" dirty="0">
                <a:solidFill>
                  <a:srgbClr val="7A0063"/>
                </a:solidFill>
              </a:rPr>
              <a:t>&lt;</a:t>
            </a:r>
            <a:r>
              <a:rPr lang="es-ES" sz="1650" dirty="0" err="1">
                <a:solidFill>
                  <a:srgbClr val="7A0063"/>
                </a:solidFill>
              </a:rPr>
              <a:t>strong</a:t>
            </a:r>
            <a:r>
              <a:rPr lang="es-ES" sz="1650" dirty="0">
                <a:solidFill>
                  <a:srgbClr val="7A0063"/>
                </a:solidFill>
              </a:rPr>
              <a:t>&gt;&lt;b&gt; </a:t>
            </a:r>
            <a:r>
              <a:rPr lang="es-ES" sz="1650" b="1" dirty="0">
                <a:solidFill>
                  <a:srgbClr val="7A0063"/>
                </a:solidFill>
              </a:rPr>
              <a:t>Negritas</a:t>
            </a:r>
          </a:p>
          <a:p>
            <a:pPr lvl="0"/>
            <a:r>
              <a:rPr lang="es-ES" sz="1650" dirty="0">
                <a:solidFill>
                  <a:schemeClr val="bg2">
                    <a:lumMod val="25000"/>
                  </a:schemeClr>
                </a:solidFill>
              </a:rPr>
              <a:t>Las palabras en negritas dentro del contenido  le indican a </a:t>
            </a:r>
            <a:r>
              <a:rPr lang="es-ES" sz="1650" dirty="0" err="1">
                <a:solidFill>
                  <a:schemeClr val="bg2">
                    <a:lumMod val="25000"/>
                  </a:schemeClr>
                </a:solidFill>
              </a:rPr>
              <a:t>google</a:t>
            </a:r>
            <a:r>
              <a:rPr lang="es-ES" sz="1650" dirty="0">
                <a:solidFill>
                  <a:schemeClr val="bg2">
                    <a:lumMod val="25000"/>
                  </a:schemeClr>
                </a:solidFill>
              </a:rPr>
              <a:t> que son importantes y están asociadas a la KEYWORDS.</a:t>
            </a:r>
          </a:p>
          <a:p>
            <a:pPr lvl="0"/>
            <a:endParaRPr lang="es-ES" sz="1650" dirty="0">
              <a:solidFill>
                <a:schemeClr val="bg2">
                  <a:lumMod val="25000"/>
                </a:schemeClr>
              </a:solidFill>
            </a:endParaRPr>
          </a:p>
          <a:p>
            <a:pPr lvl="0"/>
            <a:r>
              <a:rPr lang="es-ES" sz="1650" dirty="0">
                <a:solidFill>
                  <a:srgbClr val="7A0063"/>
                </a:solidFill>
              </a:rPr>
              <a:t>&lt;</a:t>
            </a:r>
            <a:r>
              <a:rPr lang="es-ES" sz="1650" dirty="0" err="1">
                <a:solidFill>
                  <a:srgbClr val="7A0063"/>
                </a:solidFill>
              </a:rPr>
              <a:t>em</a:t>
            </a:r>
            <a:r>
              <a:rPr lang="es-ES" sz="1650" dirty="0">
                <a:solidFill>
                  <a:srgbClr val="7A0063"/>
                </a:solidFill>
              </a:rPr>
              <a:t>&gt;&lt;i&gt; </a:t>
            </a:r>
            <a:r>
              <a:rPr lang="es-ES" sz="1650" i="1" dirty="0">
                <a:solidFill>
                  <a:srgbClr val="7A0063"/>
                </a:solidFill>
              </a:rPr>
              <a:t>Cursivas</a:t>
            </a:r>
          </a:p>
          <a:p>
            <a:r>
              <a:rPr lang="es-ES" sz="1650" dirty="0">
                <a:solidFill>
                  <a:schemeClr val="bg2">
                    <a:lumMod val="25000"/>
                  </a:schemeClr>
                </a:solidFill>
              </a:rPr>
              <a:t>Las palabras en cursivas dentro del contenido  le indican a </a:t>
            </a:r>
            <a:r>
              <a:rPr lang="es-ES" sz="1650" dirty="0" err="1">
                <a:solidFill>
                  <a:schemeClr val="bg2">
                    <a:lumMod val="25000"/>
                  </a:schemeClr>
                </a:solidFill>
              </a:rPr>
              <a:t>google</a:t>
            </a:r>
            <a:r>
              <a:rPr lang="es-ES" sz="1650" dirty="0">
                <a:solidFill>
                  <a:schemeClr val="bg2">
                    <a:lumMod val="25000"/>
                  </a:schemeClr>
                </a:solidFill>
              </a:rPr>
              <a:t> que </a:t>
            </a:r>
            <a:r>
              <a:rPr lang="es-ES" sz="1650" dirty="0">
                <a:solidFill>
                  <a:schemeClr val="bg2">
                    <a:lumMod val="25000"/>
                  </a:schemeClr>
                </a:solidFill>
              </a:rPr>
              <a:t>es un texto de interés y hay que tomarlo en cuenta.</a:t>
            </a:r>
            <a:endParaRPr lang="es-ES" sz="1650" dirty="0">
              <a:solidFill>
                <a:schemeClr val="bg2">
                  <a:lumMod val="25000"/>
                </a:schemeClr>
              </a:solidFill>
            </a:endParaRPr>
          </a:p>
        </p:txBody>
      </p:sp>
      <p:sp>
        <p:nvSpPr>
          <p:cNvPr id="12" name="CuadroTexto 11"/>
          <p:cNvSpPr txBox="1"/>
          <p:nvPr/>
        </p:nvSpPr>
        <p:spPr>
          <a:xfrm>
            <a:off x="792246" y="1994933"/>
            <a:ext cx="2949525" cy="415498"/>
          </a:xfrm>
          <a:prstGeom prst="rect">
            <a:avLst/>
          </a:prstGeom>
          <a:noFill/>
        </p:spPr>
        <p:txBody>
          <a:bodyPr wrap="none" rtlCol="0">
            <a:spAutoFit/>
          </a:bodyPr>
          <a:lstStyle/>
          <a:p>
            <a:r>
              <a:rPr lang="es-ES" sz="2100" b="1" dirty="0">
                <a:solidFill>
                  <a:srgbClr val="CC0000"/>
                </a:solidFill>
              </a:rPr>
              <a:t>ETIQUETAS SEMÁNTICAS</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117302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400719" y="2363765"/>
            <a:ext cx="5593112" cy="1419619"/>
          </a:xfrm>
          <a:prstGeom prst="rect">
            <a:avLst/>
          </a:prstGeom>
          <a:noFill/>
        </p:spPr>
        <p:txBody>
          <a:bodyPr wrap="square" rtlCol="0">
            <a:spAutoFit/>
          </a:bodyPr>
          <a:lstStyle/>
          <a:p>
            <a:pPr marL="257175" indent="-257175">
              <a:buFont typeface="Arial" panose="020B0604020202020204" pitchFamily="34" charset="0"/>
              <a:buChar char="•"/>
            </a:pPr>
            <a:r>
              <a:rPr lang="es-ES" sz="1725" dirty="0">
                <a:solidFill>
                  <a:srgbClr val="7A0063"/>
                </a:solidFill>
              </a:rPr>
              <a:t>Listas Desordenadas o Viñetas</a:t>
            </a:r>
          </a:p>
          <a:p>
            <a:pPr marL="342900" indent="-342900">
              <a:buFont typeface="+mj-lt"/>
              <a:buAutoNum type="arabicPeriod"/>
            </a:pPr>
            <a:r>
              <a:rPr lang="es-ES" sz="1725" dirty="0">
                <a:solidFill>
                  <a:srgbClr val="7A0063"/>
                </a:solidFill>
              </a:rPr>
              <a:t>Listas Ordenadas</a:t>
            </a:r>
          </a:p>
          <a:p>
            <a:pPr marL="342900" indent="-342900"/>
            <a:r>
              <a:rPr lang="es-ES" sz="1725" dirty="0">
                <a:solidFill>
                  <a:schemeClr val="bg2">
                    <a:lumMod val="25000"/>
                  </a:schemeClr>
                </a:solidFill>
              </a:rPr>
              <a:t>Las listas ordenadas o desordenadas no solo permiten ordenar el contenido sino que le dicen a </a:t>
            </a:r>
            <a:r>
              <a:rPr lang="es-ES" sz="1725" dirty="0" err="1">
                <a:solidFill>
                  <a:schemeClr val="bg2">
                    <a:lumMod val="25000"/>
                  </a:schemeClr>
                </a:solidFill>
              </a:rPr>
              <a:t>google</a:t>
            </a:r>
            <a:r>
              <a:rPr lang="es-ES" sz="1725" dirty="0">
                <a:solidFill>
                  <a:schemeClr val="bg2">
                    <a:lumMod val="25000"/>
                  </a:schemeClr>
                </a:solidFill>
              </a:rPr>
              <a:t> que estas listas pertenecen a un grupo</a:t>
            </a:r>
            <a:r>
              <a:rPr lang="es-ES" sz="1725" dirty="0">
                <a:solidFill>
                  <a:schemeClr val="bg2">
                    <a:lumMod val="25000"/>
                  </a:schemeClr>
                </a:solidFill>
              </a:rPr>
              <a:t>.</a:t>
            </a:r>
            <a:endParaRPr lang="es-ES" sz="1725" dirty="0">
              <a:solidFill>
                <a:schemeClr val="bg2">
                  <a:lumMod val="25000"/>
                </a:schemeClr>
              </a:solidFill>
            </a:endParaRPr>
          </a:p>
        </p:txBody>
      </p:sp>
      <p:sp>
        <p:nvSpPr>
          <p:cNvPr id="12" name="CuadroTexto 11"/>
          <p:cNvSpPr txBox="1"/>
          <p:nvPr/>
        </p:nvSpPr>
        <p:spPr>
          <a:xfrm>
            <a:off x="1344576" y="1863338"/>
            <a:ext cx="2949525" cy="415498"/>
          </a:xfrm>
          <a:prstGeom prst="rect">
            <a:avLst/>
          </a:prstGeom>
          <a:noFill/>
        </p:spPr>
        <p:txBody>
          <a:bodyPr wrap="none" rtlCol="0">
            <a:spAutoFit/>
          </a:bodyPr>
          <a:lstStyle/>
          <a:p>
            <a:r>
              <a:rPr lang="es-ES" sz="2100" b="1" dirty="0">
                <a:solidFill>
                  <a:srgbClr val="CC0000"/>
                </a:solidFill>
              </a:rPr>
              <a:t>ETIQUETAS SEMÁNTICAS</a:t>
            </a:r>
          </a:p>
        </p:txBody>
      </p:sp>
      <p:sp>
        <p:nvSpPr>
          <p:cNvPr id="2" name="CuadroTexto 1"/>
          <p:cNvSpPr txBox="1"/>
          <p:nvPr/>
        </p:nvSpPr>
        <p:spPr>
          <a:xfrm>
            <a:off x="971600" y="4000345"/>
            <a:ext cx="2104056" cy="1754326"/>
          </a:xfrm>
          <a:prstGeom prst="rect">
            <a:avLst/>
          </a:prstGeom>
          <a:noFill/>
        </p:spPr>
        <p:txBody>
          <a:bodyPr wrap="square" rtlCol="0">
            <a:spAutoFit/>
          </a:bodyPr>
          <a:lstStyle/>
          <a:p>
            <a:pPr marL="257175" indent="-257175">
              <a:buAutoNum type="arabicPeriod"/>
            </a:pPr>
            <a:r>
              <a:rPr lang="es-ES" dirty="0"/>
              <a:t>Panamá</a:t>
            </a:r>
          </a:p>
          <a:p>
            <a:pPr marL="257175" indent="-257175">
              <a:buAutoNum type="arabicPeriod"/>
            </a:pPr>
            <a:r>
              <a:rPr lang="es-ES" dirty="0"/>
              <a:t>Costa Rica</a:t>
            </a:r>
          </a:p>
          <a:p>
            <a:pPr marL="257175" indent="-257175">
              <a:buAutoNum type="arabicPeriod"/>
            </a:pPr>
            <a:r>
              <a:rPr lang="es-ES" dirty="0"/>
              <a:t>Nicaragua</a:t>
            </a:r>
          </a:p>
          <a:p>
            <a:pPr marL="257175" indent="-257175">
              <a:buAutoNum type="arabicPeriod"/>
            </a:pPr>
            <a:r>
              <a:rPr lang="es-ES" dirty="0"/>
              <a:t>Guatemala</a:t>
            </a:r>
          </a:p>
          <a:p>
            <a:pPr marL="257175" indent="-257175">
              <a:buAutoNum type="arabicPeriod"/>
            </a:pPr>
            <a:r>
              <a:rPr lang="es-ES" dirty="0"/>
              <a:t>El Salvador</a:t>
            </a:r>
          </a:p>
          <a:p>
            <a:pPr marL="257175" indent="-257175">
              <a:buAutoNum type="arabicPeriod"/>
            </a:pPr>
            <a:r>
              <a:rPr lang="es-ES" dirty="0"/>
              <a:t>Honduras</a:t>
            </a:r>
            <a:endParaRPr lang="es-ES" dirty="0"/>
          </a:p>
        </p:txBody>
      </p:sp>
      <p:sp>
        <p:nvSpPr>
          <p:cNvPr id="6" name="CuadroTexto 5"/>
          <p:cNvSpPr txBox="1"/>
          <p:nvPr/>
        </p:nvSpPr>
        <p:spPr>
          <a:xfrm>
            <a:off x="4863818" y="4000345"/>
            <a:ext cx="1580679" cy="1754326"/>
          </a:xfrm>
          <a:prstGeom prst="rect">
            <a:avLst/>
          </a:prstGeom>
          <a:noFill/>
        </p:spPr>
        <p:txBody>
          <a:bodyPr wrap="square" rtlCol="0">
            <a:spAutoFit/>
          </a:bodyPr>
          <a:lstStyle/>
          <a:p>
            <a:r>
              <a:rPr lang="es-ES" dirty="0"/>
              <a:t>1. Panamá</a:t>
            </a:r>
          </a:p>
          <a:p>
            <a:r>
              <a:rPr lang="es-ES" dirty="0"/>
              <a:t>2. Costa Rica</a:t>
            </a:r>
          </a:p>
          <a:p>
            <a:r>
              <a:rPr lang="es-ES" dirty="0"/>
              <a:t>3. Nicaragua</a:t>
            </a:r>
          </a:p>
          <a:p>
            <a:r>
              <a:rPr lang="es-ES" dirty="0"/>
              <a:t>4. Guatemala</a:t>
            </a:r>
          </a:p>
          <a:p>
            <a:r>
              <a:rPr lang="es-ES" dirty="0"/>
              <a:t>5. El Salvador</a:t>
            </a:r>
          </a:p>
          <a:p>
            <a:r>
              <a:rPr lang="es-ES" dirty="0"/>
              <a:t>6. Honduras</a:t>
            </a:r>
            <a:endParaRPr lang="es-ES" dirty="0"/>
          </a:p>
        </p:txBody>
      </p:sp>
      <p:sp>
        <p:nvSpPr>
          <p:cNvPr id="3" name="Cerrar llave 2"/>
          <p:cNvSpPr/>
          <p:nvPr/>
        </p:nvSpPr>
        <p:spPr>
          <a:xfrm>
            <a:off x="2334673" y="3880029"/>
            <a:ext cx="589550" cy="1997243"/>
          </a:xfrm>
          <a:prstGeom prst="rightBrace">
            <a:avLst/>
          </a:prstGeom>
          <a:ln>
            <a:solidFill>
              <a:srgbClr val="7A00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dirty="0"/>
          </a:p>
        </p:txBody>
      </p:sp>
      <p:sp>
        <p:nvSpPr>
          <p:cNvPr id="4" name="CuadroTexto 3"/>
          <p:cNvSpPr txBox="1"/>
          <p:nvPr/>
        </p:nvSpPr>
        <p:spPr>
          <a:xfrm>
            <a:off x="3002938" y="4762352"/>
            <a:ext cx="1313308" cy="300082"/>
          </a:xfrm>
          <a:prstGeom prst="rect">
            <a:avLst/>
          </a:prstGeom>
          <a:noFill/>
        </p:spPr>
        <p:txBody>
          <a:bodyPr wrap="none" rtlCol="0">
            <a:spAutoFit/>
          </a:bodyPr>
          <a:lstStyle/>
          <a:p>
            <a:r>
              <a:rPr lang="es-ES" sz="1350" dirty="0"/>
              <a:t>Viñetas = Grupo</a:t>
            </a:r>
            <a:endParaRPr lang="es-ES" sz="1350" dirty="0"/>
          </a:p>
        </p:txBody>
      </p:sp>
      <p:sp>
        <p:nvSpPr>
          <p:cNvPr id="10" name="CuadroTexto 9"/>
          <p:cNvSpPr txBox="1"/>
          <p:nvPr/>
        </p:nvSpPr>
        <p:spPr>
          <a:xfrm>
            <a:off x="6381211" y="4740151"/>
            <a:ext cx="2472215" cy="300082"/>
          </a:xfrm>
          <a:prstGeom prst="rect">
            <a:avLst/>
          </a:prstGeom>
          <a:noFill/>
        </p:spPr>
        <p:txBody>
          <a:bodyPr wrap="none" rtlCol="0">
            <a:spAutoFit/>
          </a:bodyPr>
          <a:lstStyle/>
          <a:p>
            <a:r>
              <a:rPr lang="es-ES" sz="1350" dirty="0"/>
              <a:t>Sin Viñetas = Elementos Visuales</a:t>
            </a:r>
            <a:endParaRPr lang="es-ES" sz="1350" dirty="0"/>
          </a:p>
        </p:txBody>
      </p:sp>
      <p:cxnSp>
        <p:nvCxnSpPr>
          <p:cNvPr id="11" name="Conector recto 10"/>
          <p:cNvCxnSpPr/>
          <p:nvPr/>
        </p:nvCxnSpPr>
        <p:spPr>
          <a:xfrm>
            <a:off x="6276053" y="3880030"/>
            <a:ext cx="0" cy="1851559"/>
          </a:xfrm>
          <a:prstGeom prst="line">
            <a:avLst/>
          </a:prstGeom>
          <a:ln>
            <a:solidFill>
              <a:srgbClr val="7A0063"/>
            </a:solidFill>
          </a:ln>
        </p:spPr>
        <p:style>
          <a:lnRef idx="1">
            <a:schemeClr val="accent1"/>
          </a:lnRef>
          <a:fillRef idx="0">
            <a:schemeClr val="accent1"/>
          </a:fillRef>
          <a:effectRef idx="0">
            <a:schemeClr val="accent1"/>
          </a:effectRef>
          <a:fontRef idx="minor">
            <a:schemeClr val="tx1"/>
          </a:fontRef>
        </p:style>
      </p:cxnSp>
      <p:sp>
        <p:nvSpPr>
          <p:cNvPr id="13"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411733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25182" y="1808821"/>
            <a:ext cx="2732504" cy="646331"/>
          </a:xfrm>
          <a:prstGeom prst="rect">
            <a:avLst/>
          </a:prstGeom>
          <a:noFill/>
        </p:spPr>
        <p:txBody>
          <a:bodyPr wrap="square" rtlCol="0">
            <a:spAutoFit/>
          </a:bodyPr>
          <a:lstStyle/>
          <a:p>
            <a:pPr algn="ctr"/>
            <a:r>
              <a:rPr lang="es-PA" sz="3600" b="1" dirty="0">
                <a:solidFill>
                  <a:srgbClr val="CC0000"/>
                </a:solidFill>
              </a:rPr>
              <a:t>USABILIDAD</a:t>
            </a:r>
          </a:p>
        </p:txBody>
      </p:sp>
      <p:sp>
        <p:nvSpPr>
          <p:cNvPr id="6" name="5 CuadroTexto"/>
          <p:cNvSpPr txBox="1"/>
          <p:nvPr/>
        </p:nvSpPr>
        <p:spPr>
          <a:xfrm>
            <a:off x="4706109" y="2909807"/>
            <a:ext cx="3992440" cy="369332"/>
          </a:xfrm>
          <a:prstGeom prst="rect">
            <a:avLst/>
          </a:prstGeom>
          <a:noFill/>
          <a:ln>
            <a:noFill/>
          </a:ln>
        </p:spPr>
        <p:txBody>
          <a:bodyPr wrap="none" rtlCol="0">
            <a:spAutoFit/>
          </a:bodyPr>
          <a:lstStyle/>
          <a:p>
            <a:r>
              <a:rPr lang="es-ES" dirty="0">
                <a:solidFill>
                  <a:srgbClr val="C32727"/>
                </a:solidFill>
              </a:rPr>
              <a:t>Conseguir </a:t>
            </a:r>
            <a:r>
              <a:rPr lang="es-ES" dirty="0">
                <a:solidFill>
                  <a:srgbClr val="C32727"/>
                </a:solidFill>
              </a:rPr>
              <a:t>de él los resultados esperados</a:t>
            </a:r>
          </a:p>
        </p:txBody>
      </p:sp>
      <p:sp>
        <p:nvSpPr>
          <p:cNvPr id="7" name="6 CuadroTexto"/>
          <p:cNvSpPr txBox="1"/>
          <p:nvPr/>
        </p:nvSpPr>
        <p:spPr>
          <a:xfrm>
            <a:off x="1785918" y="2938672"/>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tx1">
                    <a:lumMod val="65000"/>
                    <a:lumOff val="35000"/>
                  </a:schemeClr>
                </a:solidFill>
              </a:rPr>
              <a:t>Efectividad</a:t>
            </a:r>
          </a:p>
        </p:txBody>
      </p:sp>
      <p:sp>
        <p:nvSpPr>
          <p:cNvPr id="8" name="7 CuadroTexto"/>
          <p:cNvSpPr txBox="1"/>
          <p:nvPr/>
        </p:nvSpPr>
        <p:spPr>
          <a:xfrm>
            <a:off x="1785918" y="3367300"/>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tx1">
                    <a:lumMod val="65000"/>
                    <a:lumOff val="35000"/>
                  </a:schemeClr>
                </a:solidFill>
              </a:rPr>
              <a:t>Eficiencia</a:t>
            </a:r>
          </a:p>
        </p:txBody>
      </p:sp>
      <p:sp>
        <p:nvSpPr>
          <p:cNvPr id="9" name="8 CuadroTexto"/>
          <p:cNvSpPr txBox="1"/>
          <p:nvPr/>
        </p:nvSpPr>
        <p:spPr>
          <a:xfrm>
            <a:off x="1785918" y="3795928"/>
            <a:ext cx="2571768" cy="369332"/>
          </a:xfrm>
          <a:prstGeom prst="rect">
            <a:avLst/>
          </a:prstGeom>
          <a:solidFill>
            <a:schemeClr val="bg1"/>
          </a:solidFill>
          <a:ln>
            <a:solidFill>
              <a:schemeClr val="tx1">
                <a:lumMod val="50000"/>
              </a:schemeClr>
            </a:solidFill>
          </a:ln>
        </p:spPr>
        <p:txBody>
          <a:bodyPr wrap="square" rtlCol="0">
            <a:spAutoFit/>
          </a:bodyPr>
          <a:lstStyle/>
          <a:p>
            <a:pPr algn="ctr"/>
            <a:r>
              <a:rPr lang="es-PA" dirty="0">
                <a:solidFill>
                  <a:schemeClr val="tx1">
                    <a:lumMod val="65000"/>
                    <a:lumOff val="35000"/>
                  </a:schemeClr>
                </a:solidFill>
              </a:rPr>
              <a:t>Satisfacción</a:t>
            </a:r>
          </a:p>
        </p:txBody>
      </p:sp>
      <p:sp>
        <p:nvSpPr>
          <p:cNvPr id="16" name="15 Flecha derecha"/>
          <p:cNvSpPr/>
          <p:nvPr/>
        </p:nvSpPr>
        <p:spPr>
          <a:xfrm rot="5400000">
            <a:off x="2803909" y="2402886"/>
            <a:ext cx="482207" cy="48220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1350"/>
          </a:p>
        </p:txBody>
      </p:sp>
      <p:sp>
        <p:nvSpPr>
          <p:cNvPr id="17" name="16 CuadroTexto"/>
          <p:cNvSpPr txBox="1"/>
          <p:nvPr/>
        </p:nvSpPr>
        <p:spPr>
          <a:xfrm>
            <a:off x="4706110" y="3370465"/>
            <a:ext cx="3844579" cy="369332"/>
          </a:xfrm>
          <a:prstGeom prst="rect">
            <a:avLst/>
          </a:prstGeom>
          <a:noFill/>
          <a:ln>
            <a:noFill/>
          </a:ln>
        </p:spPr>
        <p:txBody>
          <a:bodyPr wrap="none" rtlCol="0">
            <a:spAutoFit/>
          </a:bodyPr>
          <a:lstStyle/>
          <a:p>
            <a:r>
              <a:rPr lang="es-ES" dirty="0">
                <a:solidFill>
                  <a:srgbClr val="C32727"/>
                </a:solidFill>
              </a:rPr>
              <a:t>E</a:t>
            </a:r>
            <a:r>
              <a:rPr lang="es-ES" dirty="0">
                <a:solidFill>
                  <a:srgbClr val="C32727"/>
                </a:solidFill>
              </a:rPr>
              <a:t>s </a:t>
            </a:r>
            <a:r>
              <a:rPr lang="es-ES" dirty="0">
                <a:solidFill>
                  <a:srgbClr val="C32727"/>
                </a:solidFill>
              </a:rPr>
              <a:t>el esfuerzo requerido por la persona</a:t>
            </a:r>
          </a:p>
        </p:txBody>
      </p:sp>
      <p:sp>
        <p:nvSpPr>
          <p:cNvPr id="18" name="17 CuadroTexto"/>
          <p:cNvSpPr txBox="1"/>
          <p:nvPr/>
        </p:nvSpPr>
        <p:spPr>
          <a:xfrm>
            <a:off x="4716429" y="3799190"/>
            <a:ext cx="4404219" cy="646331"/>
          </a:xfrm>
          <a:prstGeom prst="rect">
            <a:avLst/>
          </a:prstGeom>
          <a:noFill/>
          <a:ln>
            <a:noFill/>
          </a:ln>
        </p:spPr>
        <p:txBody>
          <a:bodyPr wrap="none" rtlCol="0">
            <a:spAutoFit/>
          </a:bodyPr>
          <a:lstStyle/>
          <a:p>
            <a:r>
              <a:rPr lang="es-ES" dirty="0">
                <a:solidFill>
                  <a:srgbClr val="C32727"/>
                </a:solidFill>
              </a:rPr>
              <a:t>S</a:t>
            </a:r>
            <a:r>
              <a:rPr lang="es-ES" dirty="0">
                <a:solidFill>
                  <a:srgbClr val="C32727"/>
                </a:solidFill>
              </a:rPr>
              <a:t>ensación </a:t>
            </a:r>
            <a:r>
              <a:rPr lang="es-ES" dirty="0">
                <a:solidFill>
                  <a:srgbClr val="C32727"/>
                </a:solidFill>
              </a:rPr>
              <a:t>que tiene el usuario mientras </a:t>
            </a:r>
            <a:endParaRPr lang="es-ES" dirty="0">
              <a:solidFill>
                <a:srgbClr val="C32727"/>
              </a:solidFill>
            </a:endParaRPr>
          </a:p>
          <a:p>
            <a:r>
              <a:rPr lang="es-ES" dirty="0">
                <a:solidFill>
                  <a:srgbClr val="C32727"/>
                </a:solidFill>
              </a:rPr>
              <a:t>usa </a:t>
            </a:r>
            <a:r>
              <a:rPr lang="es-ES" dirty="0">
                <a:solidFill>
                  <a:srgbClr val="C32727"/>
                </a:solidFill>
              </a:rPr>
              <a:t>un producto o después de haberlo usado</a:t>
            </a:r>
          </a:p>
        </p:txBody>
      </p:sp>
      <p:sp>
        <p:nvSpPr>
          <p:cNvPr id="22" name="21 CuadroTexto"/>
          <p:cNvSpPr txBox="1"/>
          <p:nvPr/>
        </p:nvSpPr>
        <p:spPr>
          <a:xfrm>
            <a:off x="6080744" y="5529055"/>
            <a:ext cx="1967205" cy="300082"/>
          </a:xfrm>
          <a:prstGeom prst="rect">
            <a:avLst/>
          </a:prstGeom>
          <a:noFill/>
        </p:spPr>
        <p:txBody>
          <a:bodyPr wrap="none" rtlCol="0">
            <a:spAutoFit/>
          </a:bodyPr>
          <a:lstStyle/>
          <a:p>
            <a:r>
              <a:rPr lang="es-ES" sz="1350" dirty="0">
                <a:solidFill>
                  <a:schemeClr val="tx1">
                    <a:lumMod val="50000"/>
                    <a:lumOff val="50000"/>
                  </a:schemeClr>
                </a:solidFill>
              </a:rPr>
              <a:t>Norma ISO 9241-11:1998</a:t>
            </a:r>
            <a:endParaRPr lang="es-PA" sz="1350" i="1" dirty="0">
              <a:solidFill>
                <a:schemeClr val="tx1">
                  <a:lumMod val="50000"/>
                  <a:lumOff val="50000"/>
                </a:schemeClr>
              </a:solidFill>
            </a:endParaRPr>
          </a:p>
        </p:txBody>
      </p:sp>
      <p:cxnSp>
        <p:nvCxnSpPr>
          <p:cNvPr id="4" name="Conector recto 3"/>
          <p:cNvCxnSpPr>
            <a:stCxn id="7" idx="3"/>
          </p:cNvCxnSpPr>
          <p:nvPr/>
        </p:nvCxnSpPr>
        <p:spPr>
          <a:xfrm flipV="1">
            <a:off x="4357686" y="3111797"/>
            <a:ext cx="329888" cy="11541"/>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4631968" y="3064396"/>
            <a:ext cx="88313" cy="88313"/>
          </a:xfrm>
          <a:prstGeom prst="ellipse">
            <a:avLst/>
          </a:prstGeom>
          <a:solidFill>
            <a:srgbClr val="7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C32727"/>
              </a:solidFill>
            </a:endParaRPr>
          </a:p>
        </p:txBody>
      </p:sp>
      <p:cxnSp>
        <p:nvCxnSpPr>
          <p:cNvPr id="23" name="Conector recto 22"/>
          <p:cNvCxnSpPr/>
          <p:nvPr/>
        </p:nvCxnSpPr>
        <p:spPr>
          <a:xfrm flipV="1">
            <a:off x="4357686" y="3557208"/>
            <a:ext cx="329888" cy="1"/>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4631968" y="3509808"/>
            <a:ext cx="88313" cy="88313"/>
          </a:xfrm>
          <a:prstGeom prst="ellipse">
            <a:avLst/>
          </a:prstGeom>
          <a:solidFill>
            <a:srgbClr val="7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C32727"/>
              </a:solidFill>
            </a:endParaRPr>
          </a:p>
        </p:txBody>
      </p:sp>
      <p:cxnSp>
        <p:nvCxnSpPr>
          <p:cNvPr id="26" name="Conector recto 25"/>
          <p:cNvCxnSpPr/>
          <p:nvPr/>
        </p:nvCxnSpPr>
        <p:spPr>
          <a:xfrm flipV="1">
            <a:off x="4347876" y="3985836"/>
            <a:ext cx="329888" cy="1"/>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Elipse 26"/>
          <p:cNvSpPr/>
          <p:nvPr/>
        </p:nvSpPr>
        <p:spPr>
          <a:xfrm>
            <a:off x="4622158" y="3938436"/>
            <a:ext cx="88313" cy="88313"/>
          </a:xfrm>
          <a:prstGeom prst="ellipse">
            <a:avLst/>
          </a:prstGeom>
          <a:solidFill>
            <a:srgbClr val="7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C32727"/>
              </a:solidFill>
            </a:endParaRPr>
          </a:p>
        </p:txBody>
      </p:sp>
      <p:sp>
        <p:nvSpPr>
          <p:cNvPr id="19"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7962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55735" y="2464003"/>
            <a:ext cx="5593112" cy="1685077"/>
          </a:xfrm>
          <a:prstGeom prst="rect">
            <a:avLst/>
          </a:prstGeom>
          <a:noFill/>
        </p:spPr>
        <p:txBody>
          <a:bodyPr wrap="square" rtlCol="0">
            <a:spAutoFit/>
          </a:bodyPr>
          <a:lstStyle/>
          <a:p>
            <a:pPr lvl="0"/>
            <a:r>
              <a:rPr lang="es-ES" sz="1725" dirty="0">
                <a:solidFill>
                  <a:srgbClr val="7A0063"/>
                </a:solidFill>
              </a:rPr>
              <a:t>&lt;</a:t>
            </a:r>
            <a:r>
              <a:rPr lang="es-ES" sz="1725" dirty="0">
                <a:solidFill>
                  <a:srgbClr val="7A0063"/>
                </a:solidFill>
              </a:rPr>
              <a:t>p&gt;Párrafos </a:t>
            </a:r>
          </a:p>
          <a:p>
            <a:pPr lvl="0"/>
            <a:r>
              <a:rPr lang="es-ES" sz="1725" dirty="0">
                <a:solidFill>
                  <a:schemeClr val="bg2">
                    <a:lumMod val="25000"/>
                  </a:schemeClr>
                </a:solidFill>
              </a:rPr>
              <a:t>Es importante dar un salto del </a:t>
            </a:r>
            <a:r>
              <a:rPr lang="es-ES" sz="1725" dirty="0" err="1">
                <a:solidFill>
                  <a:schemeClr val="bg2">
                    <a:lumMod val="25000"/>
                  </a:schemeClr>
                </a:solidFill>
              </a:rPr>
              <a:t>linea</a:t>
            </a:r>
            <a:r>
              <a:rPr lang="es-ES" sz="1725" dirty="0">
                <a:solidFill>
                  <a:schemeClr val="bg2">
                    <a:lumMod val="25000"/>
                  </a:schemeClr>
                </a:solidFill>
              </a:rPr>
              <a:t> (ENTER) cuando escribimos párrafos para que </a:t>
            </a:r>
            <a:r>
              <a:rPr lang="es-ES" sz="1725" dirty="0" err="1">
                <a:solidFill>
                  <a:schemeClr val="bg2">
                    <a:lumMod val="25000"/>
                  </a:schemeClr>
                </a:solidFill>
              </a:rPr>
              <a:t>google</a:t>
            </a:r>
            <a:r>
              <a:rPr lang="es-ES" sz="1725" dirty="0">
                <a:solidFill>
                  <a:schemeClr val="bg2">
                    <a:lumMod val="25000"/>
                  </a:schemeClr>
                </a:solidFill>
              </a:rPr>
              <a:t> entienda de que son bloques separados  </a:t>
            </a:r>
          </a:p>
          <a:p>
            <a:pPr lvl="0"/>
            <a:endParaRPr lang="es-ES" sz="1725" dirty="0">
              <a:solidFill>
                <a:schemeClr val="bg2">
                  <a:lumMod val="25000"/>
                </a:schemeClr>
              </a:solidFill>
            </a:endParaRPr>
          </a:p>
          <a:p>
            <a:pPr lvl="0"/>
            <a:r>
              <a:rPr lang="es-ES" sz="1725" u="sng" dirty="0">
                <a:solidFill>
                  <a:srgbClr val="7A0063"/>
                </a:solidFill>
              </a:rPr>
              <a:t>Subrayado</a:t>
            </a:r>
            <a:r>
              <a:rPr lang="es-ES" sz="1725" dirty="0">
                <a:solidFill>
                  <a:srgbClr val="7A0063"/>
                </a:solidFill>
              </a:rPr>
              <a:t> : </a:t>
            </a:r>
            <a:r>
              <a:rPr lang="es-ES" sz="1725" dirty="0">
                <a:solidFill>
                  <a:schemeClr val="bg2">
                    <a:lumMod val="25000"/>
                  </a:schemeClr>
                </a:solidFill>
              </a:rPr>
              <a:t>solo se utilizan en  Link o enlaces </a:t>
            </a:r>
          </a:p>
        </p:txBody>
      </p:sp>
      <p:sp>
        <p:nvSpPr>
          <p:cNvPr id="12" name="CuadroTexto 11"/>
          <p:cNvSpPr txBox="1"/>
          <p:nvPr/>
        </p:nvSpPr>
        <p:spPr>
          <a:xfrm>
            <a:off x="899592" y="1963575"/>
            <a:ext cx="2949525" cy="415498"/>
          </a:xfrm>
          <a:prstGeom prst="rect">
            <a:avLst/>
          </a:prstGeom>
          <a:noFill/>
        </p:spPr>
        <p:txBody>
          <a:bodyPr wrap="none" rtlCol="0">
            <a:spAutoFit/>
          </a:bodyPr>
          <a:lstStyle/>
          <a:p>
            <a:r>
              <a:rPr lang="es-ES" sz="2100" b="1" dirty="0">
                <a:solidFill>
                  <a:srgbClr val="CC0000"/>
                </a:solidFill>
              </a:rPr>
              <a:t>ETIQUETAS SEMÁNTICAS</a:t>
            </a: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108530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31640" y="2780928"/>
            <a:ext cx="6580211" cy="1477328"/>
          </a:xfrm>
          <a:prstGeom prst="rect">
            <a:avLst/>
          </a:prstGeom>
          <a:noFill/>
        </p:spPr>
        <p:txBody>
          <a:bodyPr wrap="square" rtlCol="0">
            <a:spAutoFit/>
          </a:bodyPr>
          <a:lstStyle/>
          <a:p>
            <a:r>
              <a:rPr lang="es-ES" sz="4500" dirty="0">
                <a:solidFill>
                  <a:srgbClr val="CC0000"/>
                </a:solidFill>
              </a:rPr>
              <a:t>Lo que </a:t>
            </a:r>
            <a:r>
              <a:rPr lang="es-ES" sz="4500" dirty="0">
                <a:solidFill>
                  <a:srgbClr val="CC0000"/>
                </a:solidFill>
              </a:rPr>
              <a:t>no se puede medir, no se puede administrar”</a:t>
            </a:r>
            <a:endParaRPr lang="es-ES" sz="4050" dirty="0">
              <a:solidFill>
                <a:srgbClr val="CC0000"/>
              </a:solidFill>
            </a:endParaRPr>
          </a:p>
        </p:txBody>
      </p:sp>
      <p:sp>
        <p:nvSpPr>
          <p:cNvPr id="12" name="CuadroTexto 11"/>
          <p:cNvSpPr txBox="1"/>
          <p:nvPr/>
        </p:nvSpPr>
        <p:spPr>
          <a:xfrm>
            <a:off x="6835408" y="4777192"/>
            <a:ext cx="1685911" cy="415498"/>
          </a:xfrm>
          <a:prstGeom prst="rect">
            <a:avLst/>
          </a:prstGeom>
          <a:noFill/>
        </p:spPr>
        <p:txBody>
          <a:bodyPr wrap="none" rtlCol="0">
            <a:spAutoFit/>
          </a:bodyPr>
          <a:lstStyle/>
          <a:p>
            <a:r>
              <a:rPr lang="es-ES" sz="2100" dirty="0">
                <a:solidFill>
                  <a:schemeClr val="tx1">
                    <a:lumMod val="50000"/>
                    <a:lumOff val="50000"/>
                  </a:schemeClr>
                </a:solidFill>
              </a:rPr>
              <a:t>Peter Drucker</a:t>
            </a:r>
            <a:endParaRPr lang="es-ES" sz="2100" b="1" dirty="0">
              <a:solidFill>
                <a:schemeClr val="tx1">
                  <a:lumMod val="50000"/>
                  <a:lumOff val="50000"/>
                </a:schemeClr>
              </a:solidFill>
            </a:endParaRP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381204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657813" y="2348881"/>
            <a:ext cx="5593112" cy="2585323"/>
          </a:xfrm>
          <a:prstGeom prst="rect">
            <a:avLst/>
          </a:prstGeom>
          <a:noFill/>
        </p:spPr>
        <p:txBody>
          <a:bodyPr wrap="square" rtlCol="0">
            <a:spAutoFit/>
          </a:bodyPr>
          <a:lstStyle/>
          <a:p>
            <a:pPr marL="342900" indent="-342900">
              <a:buFont typeface="+mj-lt"/>
              <a:buAutoNum type="arabicPeriod"/>
            </a:pPr>
            <a:r>
              <a:rPr lang="es-ES" dirty="0"/>
              <a:t>Número </a:t>
            </a:r>
            <a:r>
              <a:rPr lang="es-ES" dirty="0"/>
              <a:t>de páginas vistas</a:t>
            </a:r>
          </a:p>
          <a:p>
            <a:pPr marL="342900" indent="-342900">
              <a:buFont typeface="+mj-lt"/>
              <a:buAutoNum type="arabicPeriod"/>
            </a:pPr>
            <a:r>
              <a:rPr lang="es-ES" dirty="0"/>
              <a:t>Tiempo </a:t>
            </a:r>
            <a:r>
              <a:rPr lang="es-ES" dirty="0"/>
              <a:t>de permanencia</a:t>
            </a:r>
          </a:p>
          <a:p>
            <a:pPr marL="342900" indent="-342900">
              <a:buFont typeface="+mj-lt"/>
              <a:buAutoNum type="arabicPeriod"/>
            </a:pPr>
            <a:r>
              <a:rPr lang="es-ES" dirty="0"/>
              <a:t>Página </a:t>
            </a:r>
            <a:r>
              <a:rPr lang="es-ES" dirty="0"/>
              <a:t>de abandono</a:t>
            </a:r>
          </a:p>
          <a:p>
            <a:pPr marL="342900" indent="-342900">
              <a:buFont typeface="+mj-lt"/>
              <a:buAutoNum type="arabicPeriod"/>
            </a:pPr>
            <a:r>
              <a:rPr lang="es-ES" dirty="0"/>
              <a:t>Ruta </a:t>
            </a:r>
            <a:r>
              <a:rPr lang="es-ES" dirty="0"/>
              <a:t>de navegación</a:t>
            </a:r>
          </a:p>
          <a:p>
            <a:pPr marL="342900" indent="-342900">
              <a:buFont typeface="+mj-lt"/>
              <a:buAutoNum type="arabicPeriod"/>
            </a:pPr>
            <a:r>
              <a:rPr lang="es-ES" dirty="0"/>
              <a:t>Palabras </a:t>
            </a:r>
            <a:r>
              <a:rPr lang="es-ES" dirty="0"/>
              <a:t>clave en la búsqueda</a:t>
            </a:r>
          </a:p>
          <a:p>
            <a:pPr marL="342900" indent="-342900">
              <a:buFont typeface="+mj-lt"/>
              <a:buAutoNum type="arabicPeriod"/>
            </a:pPr>
            <a:r>
              <a:rPr lang="es-ES" dirty="0"/>
              <a:t>Audiencia</a:t>
            </a:r>
          </a:p>
          <a:p>
            <a:pPr marL="342900" indent="-342900">
              <a:buFont typeface="+mj-lt"/>
              <a:buAutoNum type="arabicPeriod"/>
            </a:pPr>
            <a:r>
              <a:rPr lang="es-ES" dirty="0"/>
              <a:t>Ubicación</a:t>
            </a:r>
          </a:p>
          <a:p>
            <a:pPr marL="342900" indent="-342900">
              <a:buFont typeface="+mj-lt"/>
              <a:buAutoNum type="arabicPeriod"/>
            </a:pPr>
            <a:r>
              <a:rPr lang="es-ES" dirty="0"/>
              <a:t>Tecnología</a:t>
            </a:r>
          </a:p>
          <a:p>
            <a:endParaRPr lang="es-ES" dirty="0"/>
          </a:p>
        </p:txBody>
      </p:sp>
      <p:sp>
        <p:nvSpPr>
          <p:cNvPr id="12" name="CuadroTexto 11"/>
          <p:cNvSpPr txBox="1"/>
          <p:nvPr/>
        </p:nvSpPr>
        <p:spPr>
          <a:xfrm>
            <a:off x="1601671" y="1848453"/>
            <a:ext cx="5827044" cy="415498"/>
          </a:xfrm>
          <a:prstGeom prst="rect">
            <a:avLst/>
          </a:prstGeom>
          <a:noFill/>
        </p:spPr>
        <p:txBody>
          <a:bodyPr wrap="none" rtlCol="0">
            <a:spAutoFit/>
          </a:bodyPr>
          <a:lstStyle/>
          <a:p>
            <a:r>
              <a:rPr lang="es-ES" sz="2100" b="1" dirty="0">
                <a:solidFill>
                  <a:srgbClr val="CC0000"/>
                </a:solidFill>
              </a:rPr>
              <a:t>Indicadores claves de </a:t>
            </a:r>
            <a:r>
              <a:rPr lang="es-ES" sz="2100" b="1" dirty="0" smtClean="0">
                <a:solidFill>
                  <a:srgbClr val="CC0000"/>
                </a:solidFill>
              </a:rPr>
              <a:t>medición en la Analítica web</a:t>
            </a:r>
            <a:endParaRPr lang="es-ES" sz="2100" b="1" dirty="0">
              <a:solidFill>
                <a:srgbClr val="CC0000"/>
              </a:solidFill>
            </a:endParaRPr>
          </a:p>
        </p:txBody>
      </p:sp>
      <p:sp>
        <p:nvSpPr>
          <p:cNvPr id="6" name="1 Rectángulo"/>
          <p:cNvSpPr/>
          <p:nvPr/>
        </p:nvSpPr>
        <p:spPr>
          <a:xfrm>
            <a:off x="2389699" y="1348124"/>
            <a:ext cx="2884379" cy="323165"/>
          </a:xfrm>
          <a:prstGeom prst="rect">
            <a:avLst/>
          </a:prstGeom>
        </p:spPr>
        <p:txBody>
          <a:bodyPr wrap="none">
            <a:spAutoFit/>
          </a:bodyPr>
          <a:lstStyle/>
          <a:p>
            <a:r>
              <a:rPr lang="es-PA" sz="1500" dirty="0">
                <a:solidFill>
                  <a:schemeClr val="tx1">
                    <a:lumMod val="50000"/>
                    <a:lumOff val="50000"/>
                  </a:schemeClr>
                </a:solidFill>
              </a:rPr>
              <a:t>Tema </a:t>
            </a:r>
            <a:r>
              <a:rPr lang="es-PA" sz="1500" dirty="0">
                <a:solidFill>
                  <a:schemeClr val="tx1">
                    <a:lumMod val="50000"/>
                    <a:lumOff val="50000"/>
                  </a:schemeClr>
                </a:solidFill>
              </a:rPr>
              <a:t>4: </a:t>
            </a:r>
            <a:r>
              <a:rPr lang="es-PA" sz="1500" b="1" dirty="0">
                <a:solidFill>
                  <a:schemeClr val="tx1">
                    <a:lumMod val="50000"/>
                    <a:lumOff val="50000"/>
                  </a:schemeClr>
                </a:solidFill>
              </a:rPr>
              <a:t>Cómo nos ve Google -SEO</a:t>
            </a:r>
            <a:endParaRPr lang="es-PA" sz="1500" b="1" dirty="0">
              <a:solidFill>
                <a:schemeClr val="tx1">
                  <a:lumMod val="50000"/>
                  <a:lumOff val="50000"/>
                </a:schemeClr>
              </a:solidFill>
            </a:endParaRPr>
          </a:p>
        </p:txBody>
      </p:sp>
    </p:spTree>
    <p:extLst>
      <p:ext uri="{BB962C8B-B14F-4D97-AF65-F5344CB8AC3E}">
        <p14:creationId xmlns:p14="http://schemas.microsoft.com/office/powerpoint/2010/main" val="420917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3113839" y="3222557"/>
            <a:ext cx="3043975" cy="715581"/>
          </a:xfrm>
          <a:prstGeom prst="rect">
            <a:avLst/>
          </a:prstGeom>
          <a:noFill/>
        </p:spPr>
        <p:txBody>
          <a:bodyPr wrap="none" rtlCol="0">
            <a:spAutoFit/>
          </a:bodyPr>
          <a:lstStyle/>
          <a:p>
            <a:r>
              <a:rPr lang="es-ES" sz="4050" b="1" dirty="0">
                <a:solidFill>
                  <a:srgbClr val="CC0000"/>
                </a:solidFill>
              </a:rPr>
              <a:t>CONCLUSIÓN</a:t>
            </a:r>
          </a:p>
        </p:txBody>
      </p:sp>
    </p:spTree>
    <p:extLst>
      <p:ext uri="{BB962C8B-B14F-4D97-AF65-F5344CB8AC3E}">
        <p14:creationId xmlns:p14="http://schemas.microsoft.com/office/powerpoint/2010/main" val="6458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p:cNvSpPr txBox="1"/>
          <p:nvPr/>
        </p:nvSpPr>
        <p:spPr>
          <a:xfrm>
            <a:off x="725154" y="2363124"/>
            <a:ext cx="7689647" cy="1708160"/>
          </a:xfrm>
          <a:prstGeom prst="rect">
            <a:avLst/>
          </a:prstGeom>
          <a:noFill/>
        </p:spPr>
        <p:txBody>
          <a:bodyPr wrap="square" rtlCol="0">
            <a:spAutoFit/>
          </a:bodyPr>
          <a:lstStyle/>
          <a:p>
            <a:r>
              <a:rPr lang="es-PA" sz="1500" dirty="0">
                <a:solidFill>
                  <a:schemeClr val="bg2">
                    <a:lumMod val="25000"/>
                  </a:schemeClr>
                </a:solidFill>
              </a:rPr>
              <a:t>No es sensato pensar que con una lista de recomendaciones, sean cuales sean estas recomendaciones, vamos a garantizar mágicamente la creación de contenidos de calidad</a:t>
            </a:r>
            <a:r>
              <a:rPr lang="es-PA" sz="1500" dirty="0">
                <a:solidFill>
                  <a:schemeClr val="bg2">
                    <a:lumMod val="25000"/>
                  </a:schemeClr>
                </a:solidFill>
              </a:rPr>
              <a:t>.</a:t>
            </a:r>
          </a:p>
          <a:p>
            <a:endParaRPr lang="es-PA" sz="1500" dirty="0">
              <a:solidFill>
                <a:schemeClr val="bg2">
                  <a:lumMod val="25000"/>
                </a:schemeClr>
              </a:solidFill>
            </a:endParaRPr>
          </a:p>
          <a:p>
            <a:r>
              <a:rPr lang="es-PA" sz="1500" dirty="0" smtClean="0">
                <a:solidFill>
                  <a:schemeClr val="bg2">
                    <a:lumMod val="25000"/>
                  </a:schemeClr>
                </a:solidFill>
              </a:rPr>
              <a:t>Alcanza con navegar por algunos sitios Web para darse cuenta de que aplicando apenas algunas de las recomendaciones, su capacidad de comunicar aumentaría enormemente. Ese solo hecho hace que el esfuerzo por sistematizar el conocimiento sobre cómo escribir para la Web sea válido.</a:t>
            </a:r>
            <a:endParaRPr lang="es-ES" sz="1500" b="1" dirty="0">
              <a:solidFill>
                <a:schemeClr val="bg2">
                  <a:lumMod val="25000"/>
                </a:schemeClr>
              </a:solidFill>
            </a:endParaRPr>
          </a:p>
        </p:txBody>
      </p:sp>
      <p:sp>
        <p:nvSpPr>
          <p:cNvPr id="6" name="5 CuadroTexto"/>
          <p:cNvSpPr txBox="1"/>
          <p:nvPr/>
        </p:nvSpPr>
        <p:spPr>
          <a:xfrm>
            <a:off x="7213831" y="4086200"/>
            <a:ext cx="1200970" cy="276999"/>
          </a:xfrm>
          <a:prstGeom prst="rect">
            <a:avLst/>
          </a:prstGeom>
          <a:noFill/>
        </p:spPr>
        <p:txBody>
          <a:bodyPr wrap="none" rtlCol="0">
            <a:spAutoFit/>
          </a:bodyPr>
          <a:lstStyle/>
          <a:p>
            <a:r>
              <a:rPr lang="es-PA" sz="1200" i="1" dirty="0">
                <a:solidFill>
                  <a:schemeClr val="bg2">
                    <a:lumMod val="25000"/>
                  </a:schemeClr>
                </a:solidFill>
              </a:rPr>
              <a:t>Daniel </a:t>
            </a:r>
            <a:r>
              <a:rPr lang="es-PA" sz="1200" i="1" dirty="0" err="1">
                <a:solidFill>
                  <a:schemeClr val="bg2">
                    <a:lumMod val="25000"/>
                  </a:schemeClr>
                </a:solidFill>
              </a:rPr>
              <a:t>Mordecki</a:t>
            </a:r>
            <a:endParaRPr lang="es-PA" sz="1200" i="1" dirty="0">
              <a:solidFill>
                <a:schemeClr val="bg2">
                  <a:lumMod val="25000"/>
                </a:schemeClr>
              </a:solidFill>
            </a:endParaRPr>
          </a:p>
        </p:txBody>
      </p:sp>
    </p:spTree>
    <p:extLst>
      <p:ext uri="{BB962C8B-B14F-4D97-AF65-F5344CB8AC3E}">
        <p14:creationId xmlns:p14="http://schemas.microsoft.com/office/powerpoint/2010/main" val="299644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62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31640" y="2246480"/>
            <a:ext cx="6995790" cy="2123658"/>
          </a:xfrm>
          <a:prstGeom prst="rect">
            <a:avLst/>
          </a:prstGeom>
          <a:noFill/>
        </p:spPr>
        <p:txBody>
          <a:bodyPr wrap="square" rtlCol="0">
            <a:spAutoFit/>
          </a:bodyPr>
          <a:lstStyle/>
          <a:p>
            <a:r>
              <a:rPr lang="es-ES" sz="3300" b="1" dirty="0">
                <a:solidFill>
                  <a:srgbClr val="C32727"/>
                </a:solidFill>
              </a:rPr>
              <a:t>Más </a:t>
            </a:r>
            <a:r>
              <a:rPr lang="es-ES" sz="3300" b="1" dirty="0">
                <a:solidFill>
                  <a:srgbClr val="C32727"/>
                </a:solidFill>
              </a:rPr>
              <a:t>del 80% </a:t>
            </a:r>
            <a:r>
              <a:rPr lang="es-ES" sz="3300" dirty="0">
                <a:solidFill>
                  <a:srgbClr val="C32727"/>
                </a:solidFill>
              </a:rPr>
              <a:t>de los usuarios web que crean contenido lo hacen por que les gusta </a:t>
            </a:r>
            <a:r>
              <a:rPr lang="es-ES" sz="3300" b="1" dirty="0">
                <a:solidFill>
                  <a:srgbClr val="C32727"/>
                </a:solidFill>
              </a:rPr>
              <a:t>comunicarse e intercambiar información </a:t>
            </a:r>
            <a:r>
              <a:rPr lang="es-ES" sz="3300" dirty="0">
                <a:solidFill>
                  <a:srgbClr val="C32727"/>
                </a:solidFill>
              </a:rPr>
              <a:t>con otras personas.</a:t>
            </a:r>
          </a:p>
        </p:txBody>
      </p:sp>
      <p:sp>
        <p:nvSpPr>
          <p:cNvPr id="8" name="CuadroTexto 7"/>
          <p:cNvSpPr txBox="1"/>
          <p:nvPr/>
        </p:nvSpPr>
        <p:spPr>
          <a:xfrm>
            <a:off x="3056668" y="5089140"/>
            <a:ext cx="5539106" cy="323165"/>
          </a:xfrm>
          <a:prstGeom prst="rect">
            <a:avLst/>
          </a:prstGeom>
          <a:noFill/>
        </p:spPr>
        <p:txBody>
          <a:bodyPr wrap="square" rtlCol="0">
            <a:spAutoFit/>
          </a:bodyPr>
          <a:lstStyle/>
          <a:p>
            <a:pPr algn="r"/>
            <a:r>
              <a:rPr lang="es-ES" sz="1500" dirty="0">
                <a:solidFill>
                  <a:schemeClr val="tx1">
                    <a:lumMod val="50000"/>
                    <a:lumOff val="50000"/>
                  </a:schemeClr>
                </a:solidFill>
              </a:rPr>
              <a:t>IBM/ZEM Estudio „Innovación en Medien 2008“</a:t>
            </a:r>
          </a:p>
        </p:txBody>
      </p:sp>
      <p:sp>
        <p:nvSpPr>
          <p:cNvPr id="5"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212095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625184" y="1794447"/>
            <a:ext cx="3022751" cy="415498"/>
          </a:xfrm>
          <a:prstGeom prst="rect">
            <a:avLst/>
          </a:prstGeom>
          <a:noFill/>
        </p:spPr>
        <p:txBody>
          <a:bodyPr wrap="none" rtlCol="0">
            <a:spAutoFit/>
          </a:bodyPr>
          <a:lstStyle/>
          <a:p>
            <a:r>
              <a:rPr lang="es-ES" sz="2100" b="1" dirty="0" err="1">
                <a:solidFill>
                  <a:srgbClr val="C32727"/>
                </a:solidFill>
              </a:rPr>
              <a:t>EyeTrack</a:t>
            </a:r>
            <a:r>
              <a:rPr lang="es-ES" sz="2100" b="1" dirty="0">
                <a:solidFill>
                  <a:srgbClr val="C32727"/>
                </a:solidFill>
              </a:rPr>
              <a:t> / Mapa de Calor</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350" y="2240868"/>
            <a:ext cx="5622131" cy="2543175"/>
          </a:xfrm>
          <a:prstGeom prst="rect">
            <a:avLst/>
          </a:prstGeom>
        </p:spPr>
      </p:pic>
      <p:sp>
        <p:nvSpPr>
          <p:cNvPr id="3" name="CuadroTexto 2"/>
          <p:cNvSpPr txBox="1"/>
          <p:nvPr/>
        </p:nvSpPr>
        <p:spPr>
          <a:xfrm>
            <a:off x="1733194" y="4920697"/>
            <a:ext cx="5539106" cy="553998"/>
          </a:xfrm>
          <a:prstGeom prst="rect">
            <a:avLst/>
          </a:prstGeom>
          <a:noFill/>
        </p:spPr>
        <p:txBody>
          <a:bodyPr wrap="square" rtlCol="0">
            <a:spAutoFit/>
          </a:bodyPr>
          <a:lstStyle/>
          <a:p>
            <a:r>
              <a:rPr lang="es-ES" sz="1500" dirty="0">
                <a:solidFill>
                  <a:schemeClr val="bg2">
                    <a:lumMod val="25000"/>
                  </a:schemeClr>
                </a:solidFill>
              </a:rPr>
              <a:t>Utilizando la tecnología del </a:t>
            </a:r>
            <a:r>
              <a:rPr lang="es-ES" sz="1500" dirty="0" err="1">
                <a:solidFill>
                  <a:schemeClr val="bg2">
                    <a:lumMod val="25000"/>
                  </a:schemeClr>
                </a:solidFill>
              </a:rPr>
              <a:t>EyeTrack</a:t>
            </a:r>
            <a:r>
              <a:rPr lang="es-ES" sz="1500" dirty="0">
                <a:solidFill>
                  <a:schemeClr val="bg2">
                    <a:lumMod val="25000"/>
                  </a:schemeClr>
                </a:solidFill>
              </a:rPr>
              <a:t>, en el año 2006 Jakob </a:t>
            </a:r>
            <a:r>
              <a:rPr lang="es-ES" sz="1500" dirty="0" err="1">
                <a:solidFill>
                  <a:schemeClr val="bg2">
                    <a:lumMod val="25000"/>
                  </a:schemeClr>
                </a:solidFill>
              </a:rPr>
              <a:t>Nielsen</a:t>
            </a:r>
            <a:r>
              <a:rPr lang="es-ES" sz="1500" dirty="0">
                <a:solidFill>
                  <a:schemeClr val="bg2">
                    <a:lumMod val="25000"/>
                  </a:schemeClr>
                </a:solidFill>
              </a:rPr>
              <a:t> encontró lo que denomino Patrón en forma de F.</a:t>
            </a:r>
          </a:p>
        </p:txBody>
      </p:sp>
      <p:sp>
        <p:nvSpPr>
          <p:cNvPr id="8"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24719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517170" y="4304418"/>
            <a:ext cx="6133172" cy="1361911"/>
          </a:xfrm>
          <a:prstGeom prst="rect">
            <a:avLst/>
          </a:prstGeom>
          <a:noFill/>
        </p:spPr>
        <p:txBody>
          <a:bodyPr wrap="square" rtlCol="0">
            <a:spAutoFit/>
          </a:bodyPr>
          <a:lstStyle/>
          <a:p>
            <a:r>
              <a:rPr lang="es-ES" sz="1650" dirty="0">
                <a:solidFill>
                  <a:schemeClr val="bg2">
                    <a:lumMod val="25000"/>
                  </a:schemeClr>
                </a:solidFill>
              </a:rPr>
              <a:t>Hay un movimiento horizontal en la parte superior del área de contenido, de izquierda a derecha, luego se regresa, hay un movimiento vertical por la parte izquierda de la pantalla; hay segundo movimiento horizontal, pero más corto que el anterior y, finalmente, un movimiento vertical en la parte izquierda de la pantalla. </a:t>
            </a:r>
            <a:endParaRPr lang="es-ES" sz="1650" b="1" dirty="0">
              <a:solidFill>
                <a:schemeClr val="bg2">
                  <a:lumMod val="25000"/>
                </a:schemeClr>
              </a:solidFill>
            </a:endParaRPr>
          </a:p>
        </p:txBody>
      </p:sp>
      <p:sp>
        <p:nvSpPr>
          <p:cNvPr id="10" name="CuadroTexto 9"/>
          <p:cNvSpPr txBox="1"/>
          <p:nvPr/>
        </p:nvSpPr>
        <p:spPr>
          <a:xfrm>
            <a:off x="1625183" y="1964305"/>
            <a:ext cx="2528577" cy="415498"/>
          </a:xfrm>
          <a:prstGeom prst="rect">
            <a:avLst/>
          </a:prstGeom>
          <a:noFill/>
        </p:spPr>
        <p:txBody>
          <a:bodyPr wrap="none" rtlCol="0">
            <a:spAutoFit/>
          </a:bodyPr>
          <a:lstStyle/>
          <a:p>
            <a:r>
              <a:rPr lang="es-ES" sz="2100" b="1" dirty="0">
                <a:solidFill>
                  <a:srgbClr val="C32727"/>
                </a:solidFill>
              </a:rPr>
              <a:t>PATRÓN DE LECTURA</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934" y="2415938"/>
            <a:ext cx="1292732" cy="176914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794" y="2427165"/>
            <a:ext cx="1287159" cy="1752431"/>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2415938"/>
            <a:ext cx="1292732" cy="1769147"/>
          </a:xfrm>
          <a:prstGeom prst="rect">
            <a:avLst/>
          </a:prstGeom>
        </p:spPr>
      </p:pic>
      <p:sp>
        <p:nvSpPr>
          <p:cNvPr id="9" name="1 Rectángulo"/>
          <p:cNvSpPr/>
          <p:nvPr/>
        </p:nvSpPr>
        <p:spPr>
          <a:xfrm>
            <a:off x="2915816" y="1161619"/>
            <a:ext cx="2767617" cy="323165"/>
          </a:xfrm>
          <a:prstGeom prst="rect">
            <a:avLst/>
          </a:prstGeom>
        </p:spPr>
        <p:txBody>
          <a:bodyPr wrap="none">
            <a:spAutoFit/>
          </a:bodyPr>
          <a:lstStyle/>
          <a:p>
            <a:r>
              <a:rPr lang="es-PA" sz="1500" dirty="0">
                <a:solidFill>
                  <a:schemeClr val="tx1">
                    <a:lumMod val="50000"/>
                    <a:lumOff val="50000"/>
                  </a:schemeClr>
                </a:solidFill>
              </a:rPr>
              <a:t>Tema 1: </a:t>
            </a:r>
            <a:r>
              <a:rPr lang="es-PA" sz="1500" b="1" dirty="0">
                <a:solidFill>
                  <a:schemeClr val="tx1">
                    <a:lumMod val="50000"/>
                    <a:lumOff val="50000"/>
                  </a:schemeClr>
                </a:solidFill>
              </a:rPr>
              <a:t>Como leen los usuarios?</a:t>
            </a:r>
          </a:p>
        </p:txBody>
      </p:sp>
    </p:spTree>
    <p:extLst>
      <p:ext uri="{BB962C8B-B14F-4D97-AF65-F5344CB8AC3E}">
        <p14:creationId xmlns:p14="http://schemas.microsoft.com/office/powerpoint/2010/main" val="179286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lantillaPonenciaCOMPDES2016(O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arrol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PlantillaPonenciaCOMPDES2016</Template>
  <TotalTime>93</TotalTime>
  <Words>2483</Words>
  <Application>Microsoft Office PowerPoint</Application>
  <PresentationFormat>Presentación en pantalla (4:3)</PresentationFormat>
  <Paragraphs>429</Paragraphs>
  <Slides>65</Slides>
  <Notes>58</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65</vt:i4>
      </vt:variant>
    </vt:vector>
  </HeadingPairs>
  <TitlesOfParts>
    <vt:vector size="72" baseType="lpstr">
      <vt:lpstr>Arial</vt:lpstr>
      <vt:lpstr>Calibri</vt:lpstr>
      <vt:lpstr>Cooper Black</vt:lpstr>
      <vt:lpstr>Mongolian Baiti</vt:lpstr>
      <vt:lpstr>PlantillaPonenciaCOMPDES2016(Otro)</vt:lpstr>
      <vt:lpstr>Desarrollo</vt:lpstr>
      <vt:lpstr>Fin</vt:lpstr>
      <vt:lpstr>Principios de Analítica web y SEO utilizando Google Analytics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optimización para motores de búsqueda, es el proceso de mejorar la visibilidad de un sitio web en los resultados orgánicos de los diferentes buscadores.  El objetivo es aparecer en las posiciones más altas posibles de los resultados de búsqueda orgánica para una o varias palabras concretas. </vt:lpstr>
      <vt:lpstr>Pirámide SEO Elementos Claves para el Posicionamiento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Principios de Analítica web y SEO utilizando Google Analytics</dc:title>
  <dc:creator>danny-david</dc:creator>
  <cp:lastModifiedBy>danny-david</cp:lastModifiedBy>
  <cp:revision>7</cp:revision>
  <dcterms:created xsi:type="dcterms:W3CDTF">2016-06-29T14:57:03Z</dcterms:created>
  <dcterms:modified xsi:type="dcterms:W3CDTF">2016-06-29T16:41:12Z</dcterms:modified>
</cp:coreProperties>
</file>