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7" r:id="rId1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ademia.utp.ac.pa/victoria-serrano" TargetMode="External"/><Relationship Id="rId2" Type="http://schemas.openxmlformats.org/officeDocument/2006/relationships/hyperlink" Target="mailto:victoria.serrano@utp.ac.p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teca.utp.ac.pa/gbi/" TargetMode="External"/><Relationship Id="rId2" Type="http://schemas.openxmlformats.org/officeDocument/2006/relationships/hyperlink" Target="http://abc.senacyt.gob.p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3933" y="2518285"/>
            <a:ext cx="8470900" cy="30367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7200" spc="-5" dirty="0">
                <a:solidFill>
                  <a:srgbClr val="EBEBEB"/>
                </a:solidFill>
                <a:latin typeface="Century Gothic"/>
                <a:cs typeface="Century Gothic"/>
              </a:rPr>
              <a:t>METODOGÍA DE</a:t>
            </a:r>
            <a:r>
              <a:rPr sz="7200" spc="-65" dirty="0">
                <a:solidFill>
                  <a:srgbClr val="EBEBEB"/>
                </a:solidFill>
                <a:latin typeface="Century Gothic"/>
                <a:cs typeface="Century Gothic"/>
              </a:rPr>
              <a:t> </a:t>
            </a:r>
            <a:r>
              <a:rPr sz="7200" dirty="0">
                <a:solidFill>
                  <a:srgbClr val="EBEBEB"/>
                </a:solidFill>
                <a:latin typeface="Century Gothic"/>
                <a:cs typeface="Century Gothic"/>
              </a:rPr>
              <a:t>LA  </a:t>
            </a:r>
            <a:r>
              <a:rPr sz="7200" spc="-5" dirty="0">
                <a:solidFill>
                  <a:srgbClr val="EBEBEB"/>
                </a:solidFill>
                <a:latin typeface="Century Gothic"/>
                <a:cs typeface="Century Gothic"/>
              </a:rPr>
              <a:t>INVESTIGACIÓN</a:t>
            </a:r>
            <a:endParaRPr sz="72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2000" dirty="0">
                <a:solidFill>
                  <a:srgbClr val="89D0D5"/>
                </a:solidFill>
                <a:latin typeface="Century Gothic"/>
                <a:cs typeface="Century Gothic"/>
              </a:rPr>
              <a:t>PRESENTACIÓN </a:t>
            </a:r>
            <a:r>
              <a:rPr sz="2000" spc="-5" dirty="0">
                <a:solidFill>
                  <a:srgbClr val="89D0D5"/>
                </a:solidFill>
                <a:latin typeface="Century Gothic"/>
                <a:cs typeface="Century Gothic"/>
              </a:rPr>
              <a:t>DEL</a:t>
            </a:r>
            <a:r>
              <a:rPr sz="2000" spc="-110" dirty="0">
                <a:solidFill>
                  <a:srgbClr val="89D0D5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89D0D5"/>
                </a:solidFill>
                <a:latin typeface="Century Gothic"/>
                <a:cs typeface="Century Gothic"/>
              </a:rPr>
              <a:t>CURSO</a:t>
            </a:r>
            <a:endParaRPr lang="es-PA" sz="2000" spc="-5" dirty="0">
              <a:solidFill>
                <a:srgbClr val="89D0D5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lang="es-PA" sz="2000" spc="-5" dirty="0">
                <a:solidFill>
                  <a:srgbClr val="89D0D5"/>
                </a:solidFill>
                <a:latin typeface="Century Gothic"/>
                <a:cs typeface="Century Gothic"/>
              </a:rPr>
              <a:t>Dra. Victoria Serrano, PhD</a:t>
            </a:r>
            <a:endParaRPr sz="20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Información</a:t>
            </a:r>
            <a:r>
              <a:rPr spc="-40" dirty="0"/>
              <a:t> </a:t>
            </a:r>
            <a:r>
              <a:rPr spc="-5" dirty="0"/>
              <a:t>Adicional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117" y="2093596"/>
            <a:ext cx="7794625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Oficina D-Edificio</a:t>
            </a:r>
            <a:r>
              <a:rPr sz="20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Eléctrica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Correo Electrónico:</a:t>
            </a:r>
            <a:r>
              <a:rPr sz="20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u="heavy" spc="-5" dirty="0">
                <a:solidFill>
                  <a:srgbClr val="57C1B9"/>
                </a:solidFill>
                <a:latin typeface="Century Gothic"/>
                <a:cs typeface="Century Gothic"/>
                <a:hlinkClick r:id="rId2"/>
              </a:rPr>
              <a:t>victoria.serrano@utp.ac.pa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Página web:</a:t>
            </a:r>
            <a:r>
              <a:rPr sz="20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u="heavy" spc="-5" dirty="0">
                <a:solidFill>
                  <a:srgbClr val="57C1B9"/>
                </a:solidFill>
                <a:latin typeface="Century Gothic"/>
                <a:cs typeface="Century Gothic"/>
                <a:hlinkClick r:id="rId3"/>
              </a:rPr>
              <a:t>http://www.academia.utp.ac.pa/victoria-serrano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4916" y="486409"/>
            <a:ext cx="892556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dirty="0">
                <a:solidFill>
                  <a:srgbClr val="EBEBEB"/>
                </a:solidFill>
                <a:latin typeface="Century Gothic"/>
                <a:cs typeface="Century Gothic"/>
              </a:rPr>
              <a:t>¿Por qué estudiar </a:t>
            </a:r>
            <a:r>
              <a:rPr sz="4200" spc="-5" dirty="0">
                <a:solidFill>
                  <a:srgbClr val="EBEBEB"/>
                </a:solidFill>
                <a:latin typeface="Century Gothic"/>
                <a:cs typeface="Century Gothic"/>
              </a:rPr>
              <a:t>Metodología</a:t>
            </a:r>
            <a:r>
              <a:rPr sz="4200" spc="-95" dirty="0">
                <a:solidFill>
                  <a:srgbClr val="EBEBEB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EBEBEB"/>
                </a:solidFill>
                <a:latin typeface="Century Gothic"/>
                <a:cs typeface="Century Gothic"/>
              </a:rPr>
              <a:t>de</a:t>
            </a:r>
            <a:endParaRPr sz="42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4200" spc="-5" dirty="0">
                <a:solidFill>
                  <a:srgbClr val="EBEBEB"/>
                </a:solidFill>
                <a:latin typeface="Century Gothic"/>
                <a:cs typeface="Century Gothic"/>
              </a:rPr>
              <a:t>la</a:t>
            </a:r>
            <a:r>
              <a:rPr sz="4200" spc="-95" dirty="0">
                <a:solidFill>
                  <a:srgbClr val="EBEBEB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EBEBEB"/>
                </a:solidFill>
                <a:latin typeface="Century Gothic"/>
                <a:cs typeface="Century Gothic"/>
              </a:rPr>
              <a:t>Investigación?</a:t>
            </a:r>
            <a:endParaRPr sz="42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34283" y="2045207"/>
            <a:ext cx="5646420" cy="426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Contenido del</a:t>
            </a:r>
            <a:r>
              <a:rPr spc="-65" dirty="0"/>
              <a:t> </a:t>
            </a:r>
            <a:r>
              <a:rPr dirty="0"/>
              <a:t>Curso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116" y="2037715"/>
            <a:ext cx="8177531" cy="41165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45"/>
              </a:lnSpc>
              <a:tabLst>
                <a:tab pos="469900" algn="l"/>
              </a:tabLst>
            </a:pPr>
            <a:r>
              <a:rPr sz="19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I	</a:t>
            </a:r>
            <a:r>
              <a:rPr sz="19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Presentación de </a:t>
            </a:r>
            <a:r>
              <a:rPr sz="19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los procedimientos administrativos </a:t>
            </a:r>
            <a:r>
              <a:rPr sz="19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de </a:t>
            </a:r>
            <a:r>
              <a:rPr sz="19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la</a:t>
            </a:r>
            <a:r>
              <a:rPr sz="1900" b="1" spc="1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9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facultad</a:t>
            </a:r>
            <a:endParaRPr sz="1900" dirty="0">
              <a:latin typeface="Century Gothic"/>
              <a:cs typeface="Century Gothic"/>
            </a:endParaRPr>
          </a:p>
          <a:p>
            <a:pPr marL="12700">
              <a:lnSpc>
                <a:spcPts val="2045"/>
              </a:lnSpc>
            </a:pPr>
            <a:r>
              <a:rPr sz="19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para llevar a </a:t>
            </a:r>
            <a:r>
              <a:rPr sz="19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cabo </a:t>
            </a:r>
            <a:r>
              <a:rPr sz="19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el trabajo de</a:t>
            </a:r>
            <a:r>
              <a:rPr sz="1900" b="1" spc="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9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graduación</a:t>
            </a:r>
            <a:endParaRPr sz="1900" dirty="0">
              <a:latin typeface="Century Gothic"/>
              <a:cs typeface="Century Gothic"/>
            </a:endParaRPr>
          </a:p>
          <a:p>
            <a:pPr marL="527685" indent="-514984">
              <a:lnSpc>
                <a:spcPct val="100000"/>
              </a:lnSpc>
              <a:spcBef>
                <a:spcPts val="540"/>
              </a:spcBef>
              <a:buClr>
                <a:srgbClr val="89D0D5"/>
              </a:buClr>
              <a:buSzPct val="78947"/>
              <a:buAutoNum type="arabicPeriod"/>
              <a:tabLst>
                <a:tab pos="527685" algn="l"/>
                <a:tab pos="528320" algn="l"/>
              </a:tabLst>
            </a:pPr>
            <a:r>
              <a:rPr sz="1900" spc="-5" dirty="0">
                <a:solidFill>
                  <a:srgbClr val="FFFFFF"/>
                </a:solidFill>
                <a:latin typeface="Century Gothic"/>
                <a:cs typeface="Century Gothic"/>
              </a:rPr>
              <a:t>Tesis</a:t>
            </a:r>
            <a:endParaRPr sz="1900" dirty="0">
              <a:latin typeface="Century Gothic"/>
              <a:cs typeface="Century Gothic"/>
            </a:endParaRPr>
          </a:p>
          <a:p>
            <a:pPr marL="527685" indent="-514984">
              <a:lnSpc>
                <a:spcPct val="100000"/>
              </a:lnSpc>
              <a:spcBef>
                <a:spcPts val="550"/>
              </a:spcBef>
              <a:buClr>
                <a:srgbClr val="89D0D5"/>
              </a:buClr>
              <a:buSzPct val="78947"/>
              <a:buAutoNum type="arabicPeriod"/>
              <a:tabLst>
                <a:tab pos="527685" algn="l"/>
                <a:tab pos="528320" algn="l"/>
              </a:tabLst>
            </a:pPr>
            <a:r>
              <a:rPr sz="1900" spc="-5" dirty="0">
                <a:solidFill>
                  <a:srgbClr val="FFFFFF"/>
                </a:solidFill>
                <a:latin typeface="Century Gothic"/>
                <a:cs typeface="Century Gothic"/>
              </a:rPr>
              <a:t>Práctica</a:t>
            </a:r>
            <a:r>
              <a:rPr sz="19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entury Gothic"/>
                <a:cs typeface="Century Gothic"/>
              </a:rPr>
              <a:t>profesional</a:t>
            </a:r>
            <a:endParaRPr sz="1900" dirty="0">
              <a:latin typeface="Century Gothic"/>
              <a:cs typeface="Century Gothic"/>
            </a:endParaRPr>
          </a:p>
          <a:p>
            <a:pPr marL="527685" indent="-514984">
              <a:lnSpc>
                <a:spcPct val="100000"/>
              </a:lnSpc>
              <a:spcBef>
                <a:spcPts val="540"/>
              </a:spcBef>
              <a:buClr>
                <a:srgbClr val="89D0D5"/>
              </a:buClr>
              <a:buSzPct val="78947"/>
              <a:buAutoNum type="arabicPeriod"/>
              <a:tabLst>
                <a:tab pos="527685" algn="l"/>
                <a:tab pos="528320" algn="l"/>
              </a:tabLst>
            </a:pPr>
            <a:r>
              <a:rPr sz="1900" spc="-5" dirty="0">
                <a:solidFill>
                  <a:srgbClr val="FFFFFF"/>
                </a:solidFill>
                <a:latin typeface="Century Gothic"/>
                <a:cs typeface="Century Gothic"/>
              </a:rPr>
              <a:t>Cursos </a:t>
            </a:r>
            <a:r>
              <a:rPr sz="1900" spc="-10" dirty="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sz="19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entury Gothic"/>
                <a:cs typeface="Century Gothic"/>
              </a:rPr>
              <a:t>maestría</a:t>
            </a:r>
            <a:endParaRPr sz="19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  <a:tabLst>
                <a:tab pos="469900" algn="l"/>
              </a:tabLst>
            </a:pPr>
            <a:r>
              <a:rPr sz="19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II	</a:t>
            </a:r>
            <a:r>
              <a:rPr sz="19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Definiciones</a:t>
            </a:r>
            <a:r>
              <a:rPr sz="19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9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importantes</a:t>
            </a:r>
            <a:endParaRPr sz="1900" dirty="0">
              <a:latin typeface="Century Gothic"/>
              <a:cs typeface="Century Gothic"/>
            </a:endParaRPr>
          </a:p>
          <a:p>
            <a:pPr marL="527685" indent="-514984">
              <a:lnSpc>
                <a:spcPct val="100000"/>
              </a:lnSpc>
              <a:spcBef>
                <a:spcPts val="550"/>
              </a:spcBef>
              <a:buClr>
                <a:srgbClr val="89D0D5"/>
              </a:buClr>
              <a:buSzPct val="78947"/>
              <a:buAutoNum type="arabicPeriod"/>
              <a:tabLst>
                <a:tab pos="527685" algn="l"/>
                <a:tab pos="528320" algn="l"/>
              </a:tabLst>
            </a:pPr>
            <a:r>
              <a:rPr sz="1900" spc="-5" dirty="0">
                <a:solidFill>
                  <a:srgbClr val="FFFFFF"/>
                </a:solidFill>
                <a:latin typeface="Century Gothic"/>
                <a:cs typeface="Century Gothic"/>
              </a:rPr>
              <a:t>Clasificación </a:t>
            </a:r>
            <a:r>
              <a:rPr sz="1900" spc="-10" dirty="0">
                <a:solidFill>
                  <a:srgbClr val="FFFFFF"/>
                </a:solidFill>
                <a:latin typeface="Century Gothic"/>
                <a:cs typeface="Century Gothic"/>
              </a:rPr>
              <a:t>de </a:t>
            </a:r>
            <a:r>
              <a:rPr sz="1900" spc="-5" dirty="0">
                <a:solidFill>
                  <a:srgbClr val="FFFFFF"/>
                </a:solidFill>
                <a:latin typeface="Century Gothic"/>
                <a:cs typeface="Century Gothic"/>
              </a:rPr>
              <a:t>la</a:t>
            </a:r>
            <a:r>
              <a:rPr sz="19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entury Gothic"/>
                <a:cs typeface="Century Gothic"/>
              </a:rPr>
              <a:t>Estadística</a:t>
            </a:r>
            <a:endParaRPr sz="1900" dirty="0">
              <a:latin typeface="Century Gothic"/>
              <a:cs typeface="Century Gothic"/>
            </a:endParaRPr>
          </a:p>
          <a:p>
            <a:pPr marL="527685" indent="-514984">
              <a:lnSpc>
                <a:spcPct val="100000"/>
              </a:lnSpc>
              <a:spcBef>
                <a:spcPts val="540"/>
              </a:spcBef>
              <a:buClr>
                <a:srgbClr val="89D0D5"/>
              </a:buClr>
              <a:buSzPct val="78947"/>
              <a:buAutoNum type="arabicPeriod"/>
              <a:tabLst>
                <a:tab pos="527685" algn="l"/>
                <a:tab pos="528320" algn="l"/>
              </a:tabLst>
            </a:pPr>
            <a:r>
              <a:rPr sz="1900" spc="-5" dirty="0">
                <a:solidFill>
                  <a:srgbClr val="FFFFFF"/>
                </a:solidFill>
                <a:latin typeface="Century Gothic"/>
                <a:cs typeface="Century Gothic"/>
              </a:rPr>
              <a:t>El </a:t>
            </a:r>
            <a:r>
              <a:rPr sz="1900" spc="-10" dirty="0">
                <a:solidFill>
                  <a:srgbClr val="FFFFFF"/>
                </a:solidFill>
                <a:latin typeface="Century Gothic"/>
                <a:cs typeface="Century Gothic"/>
              </a:rPr>
              <a:t>método</a:t>
            </a:r>
            <a:r>
              <a:rPr sz="19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900" dirty="0">
                <a:solidFill>
                  <a:srgbClr val="FFFFFF"/>
                </a:solidFill>
                <a:latin typeface="Century Gothic"/>
                <a:cs typeface="Century Gothic"/>
              </a:rPr>
              <a:t>científico</a:t>
            </a:r>
            <a:endParaRPr sz="1900" dirty="0">
              <a:latin typeface="Century Gothic"/>
              <a:cs typeface="Century Gothic"/>
            </a:endParaRPr>
          </a:p>
          <a:p>
            <a:pPr marL="527685" indent="-514984">
              <a:lnSpc>
                <a:spcPct val="100000"/>
              </a:lnSpc>
              <a:spcBef>
                <a:spcPts val="540"/>
              </a:spcBef>
              <a:buClr>
                <a:srgbClr val="89D0D5"/>
              </a:buClr>
              <a:buSzPct val="78947"/>
              <a:buAutoNum type="arabicPeriod"/>
              <a:tabLst>
                <a:tab pos="527685" algn="l"/>
                <a:tab pos="528320" algn="l"/>
              </a:tabLst>
            </a:pPr>
            <a:r>
              <a:rPr sz="1900" spc="-5" dirty="0">
                <a:solidFill>
                  <a:srgbClr val="FFFFFF"/>
                </a:solidFill>
                <a:latin typeface="Century Gothic"/>
                <a:cs typeface="Century Gothic"/>
              </a:rPr>
              <a:t>El concepto de investigación y sus</a:t>
            </a:r>
            <a:r>
              <a:rPr sz="1900" spc="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entury Gothic"/>
                <a:cs typeface="Century Gothic"/>
              </a:rPr>
              <a:t>características</a:t>
            </a:r>
            <a:endParaRPr sz="1900" dirty="0">
              <a:latin typeface="Century Gothic"/>
              <a:cs typeface="Century Gothic"/>
            </a:endParaRPr>
          </a:p>
          <a:p>
            <a:pPr marL="527685" indent="-514984">
              <a:lnSpc>
                <a:spcPct val="100000"/>
              </a:lnSpc>
              <a:spcBef>
                <a:spcPts val="555"/>
              </a:spcBef>
              <a:buClr>
                <a:srgbClr val="89D0D5"/>
              </a:buClr>
              <a:buSzPct val="78947"/>
              <a:buAutoNum type="arabicPeriod"/>
              <a:tabLst>
                <a:tab pos="527685" algn="l"/>
                <a:tab pos="528320" algn="l"/>
              </a:tabLst>
            </a:pPr>
            <a:r>
              <a:rPr sz="1900" spc="-5" dirty="0">
                <a:solidFill>
                  <a:srgbClr val="FFFFFF"/>
                </a:solidFill>
                <a:latin typeface="Century Gothic"/>
                <a:cs typeface="Century Gothic"/>
              </a:rPr>
              <a:t>Formas </a:t>
            </a:r>
            <a:r>
              <a:rPr sz="1900" spc="-10" dirty="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sz="19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entury Gothic"/>
                <a:cs typeface="Century Gothic"/>
              </a:rPr>
              <a:t>investigación</a:t>
            </a:r>
            <a:endParaRPr sz="1900" dirty="0">
              <a:latin typeface="Century Gothic"/>
              <a:cs typeface="Century Gothic"/>
            </a:endParaRPr>
          </a:p>
          <a:p>
            <a:pPr marL="527685" indent="-514984">
              <a:lnSpc>
                <a:spcPct val="100000"/>
              </a:lnSpc>
              <a:spcBef>
                <a:spcPts val="540"/>
              </a:spcBef>
              <a:buClr>
                <a:srgbClr val="89D0D5"/>
              </a:buClr>
              <a:buSzPct val="78947"/>
              <a:buAutoNum type="arabicPeriod"/>
              <a:tabLst>
                <a:tab pos="527685" algn="l"/>
                <a:tab pos="528320" algn="l"/>
              </a:tabLst>
            </a:pPr>
            <a:r>
              <a:rPr sz="1900" spc="-5" dirty="0">
                <a:solidFill>
                  <a:srgbClr val="FFFFFF"/>
                </a:solidFill>
                <a:latin typeface="Century Gothic"/>
                <a:cs typeface="Century Gothic"/>
              </a:rPr>
              <a:t>Tipos </a:t>
            </a:r>
            <a:r>
              <a:rPr sz="1900" spc="-10" dirty="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sz="19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entury Gothic"/>
                <a:cs typeface="Century Gothic"/>
              </a:rPr>
              <a:t>investigación</a:t>
            </a:r>
            <a:endParaRPr sz="1900" dirty="0">
              <a:latin typeface="Century Gothic"/>
              <a:cs typeface="Century Gothic"/>
            </a:endParaRPr>
          </a:p>
          <a:p>
            <a:pPr marL="527685" indent="-514984">
              <a:lnSpc>
                <a:spcPct val="100000"/>
              </a:lnSpc>
              <a:spcBef>
                <a:spcPts val="540"/>
              </a:spcBef>
              <a:buClr>
                <a:srgbClr val="89D0D5"/>
              </a:buClr>
              <a:buSzPct val="78947"/>
              <a:buAutoNum type="arabicPeriod"/>
              <a:tabLst>
                <a:tab pos="527685" algn="l"/>
                <a:tab pos="528320" algn="l"/>
              </a:tabLst>
            </a:pPr>
            <a:r>
              <a:rPr sz="1900" spc="-5" dirty="0">
                <a:solidFill>
                  <a:srgbClr val="FFFFFF"/>
                </a:solidFill>
                <a:latin typeface="Century Gothic"/>
                <a:cs typeface="Century Gothic"/>
              </a:rPr>
              <a:t>Principales herramientas </a:t>
            </a:r>
            <a:r>
              <a:rPr sz="1900" spc="-10" dirty="0">
                <a:solidFill>
                  <a:srgbClr val="FFFFFF"/>
                </a:solidFill>
                <a:latin typeface="Century Gothic"/>
                <a:cs typeface="Century Gothic"/>
              </a:rPr>
              <a:t>de la</a:t>
            </a:r>
            <a:r>
              <a:rPr sz="1900" spc="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entury Gothic"/>
                <a:cs typeface="Century Gothic"/>
              </a:rPr>
              <a:t>investigación</a:t>
            </a:r>
            <a:endParaRPr sz="19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Contenido del</a:t>
            </a:r>
            <a:r>
              <a:rPr spc="-65" dirty="0"/>
              <a:t> </a:t>
            </a:r>
            <a:r>
              <a:rPr dirty="0"/>
              <a:t>Curso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1853852"/>
            <a:ext cx="9714482" cy="4139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69900" algn="l"/>
              </a:tabLst>
            </a:pPr>
            <a:r>
              <a:rPr sz="1700" b="1" dirty="0">
                <a:solidFill>
                  <a:srgbClr val="FFFFFF"/>
                </a:solidFill>
                <a:latin typeface="Century Gothic"/>
                <a:cs typeface="Century Gothic"/>
              </a:rPr>
              <a:t>III	</a:t>
            </a:r>
            <a:r>
              <a:rPr sz="17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Diseño </a:t>
            </a:r>
            <a:r>
              <a:rPr sz="1700" b="1" dirty="0">
                <a:solidFill>
                  <a:srgbClr val="FFFFFF"/>
                </a:solidFill>
                <a:latin typeface="Century Gothic"/>
                <a:cs typeface="Century Gothic"/>
              </a:rPr>
              <a:t>de la</a:t>
            </a:r>
            <a:r>
              <a:rPr sz="1700" b="1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700" b="1" dirty="0">
                <a:solidFill>
                  <a:srgbClr val="FFFFFF"/>
                </a:solidFill>
                <a:latin typeface="Century Gothic"/>
                <a:cs typeface="Century Gothic"/>
              </a:rPr>
              <a:t>investigación</a:t>
            </a:r>
            <a:endParaRPr sz="1700" dirty="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585"/>
              </a:spcBef>
              <a:buFont typeface="+mj-lt"/>
              <a:buAutoNum type="arabicPeriod"/>
              <a:tabLst>
                <a:tab pos="527685" algn="l"/>
              </a:tabLst>
            </a:pPr>
            <a:r>
              <a:rPr sz="1700" dirty="0" err="1">
                <a:solidFill>
                  <a:srgbClr val="FFFFFF"/>
                </a:solidFill>
                <a:latin typeface="Century Gothic"/>
                <a:cs typeface="Century Gothic"/>
              </a:rPr>
              <a:t>Selección</a:t>
            </a:r>
            <a:r>
              <a:rPr sz="17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del</a:t>
            </a:r>
            <a:r>
              <a:rPr sz="1700" spc="-1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700" spc="-5" dirty="0" err="1">
                <a:solidFill>
                  <a:srgbClr val="FFFFFF"/>
                </a:solidFill>
                <a:latin typeface="Century Gothic"/>
                <a:cs typeface="Century Gothic"/>
              </a:rPr>
              <a:t>tem</a:t>
            </a:r>
            <a:r>
              <a:rPr lang="en-US" sz="1700" spc="-5" dirty="0" err="1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endParaRPr lang="en-US" sz="1700" spc="-5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marL="869950" lvl="1" indent="-400050">
              <a:spcBef>
                <a:spcPts val="585"/>
              </a:spcBef>
              <a:buFont typeface="+mj-lt"/>
              <a:buAutoNum type="romanLcPeriod"/>
              <a:tabLst>
                <a:tab pos="527685" algn="l"/>
              </a:tabLst>
            </a:pPr>
            <a:r>
              <a:rPr lang="es-ES" sz="1600" dirty="0">
                <a:solidFill>
                  <a:srgbClr val="FFFFFF"/>
                </a:solidFill>
                <a:latin typeface="Century Gothic"/>
                <a:cs typeface="Century Gothic"/>
              </a:rPr>
              <a:t>¿Cómo </a:t>
            </a:r>
            <a:r>
              <a:rPr lang="es-ES"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ayudarse </a:t>
            </a:r>
            <a:r>
              <a:rPr lang="es-ES" sz="1600" dirty="0">
                <a:solidFill>
                  <a:srgbClr val="FFFFFF"/>
                </a:solidFill>
                <a:latin typeface="Century Gothic"/>
                <a:cs typeface="Century Gothic"/>
              </a:rPr>
              <a:t>en </a:t>
            </a:r>
            <a:r>
              <a:rPr lang="es-ES" sz="1600" spc="5" dirty="0">
                <a:solidFill>
                  <a:srgbClr val="FFFFFF"/>
                </a:solidFill>
                <a:latin typeface="Century Gothic"/>
                <a:cs typeface="Century Gothic"/>
              </a:rPr>
              <a:t>la </a:t>
            </a:r>
            <a:r>
              <a:rPr lang="es-ES" sz="1600" dirty="0">
                <a:solidFill>
                  <a:srgbClr val="FFFFFF"/>
                </a:solidFill>
                <a:latin typeface="Century Gothic"/>
                <a:cs typeface="Century Gothic"/>
              </a:rPr>
              <a:t>selección del </a:t>
            </a:r>
            <a:r>
              <a:rPr lang="es-ES"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tema?  </a:t>
            </a:r>
          </a:p>
          <a:p>
            <a:pPr marL="869950" lvl="1" indent="-400050">
              <a:spcBef>
                <a:spcPts val="585"/>
              </a:spcBef>
              <a:buFont typeface="+mj-lt"/>
              <a:buAutoNum type="romanLcPeriod"/>
              <a:tabLst>
                <a:tab pos="527685" algn="l"/>
              </a:tabLst>
            </a:pPr>
            <a:r>
              <a:rPr lang="es-ES" sz="1600" dirty="0">
                <a:solidFill>
                  <a:srgbClr val="FFFFFF"/>
                </a:solidFill>
                <a:latin typeface="Century Gothic"/>
                <a:cs typeface="Century Gothic"/>
              </a:rPr>
              <a:t>Factores a considerar en </a:t>
            </a:r>
            <a:r>
              <a:rPr lang="es-ES" sz="1600" spc="5" dirty="0">
                <a:solidFill>
                  <a:srgbClr val="FFFFFF"/>
                </a:solidFill>
                <a:latin typeface="Century Gothic"/>
                <a:cs typeface="Century Gothic"/>
              </a:rPr>
              <a:t>la </a:t>
            </a:r>
            <a:r>
              <a:rPr lang="es-ES" sz="1600" dirty="0">
                <a:solidFill>
                  <a:srgbClr val="FFFFFF"/>
                </a:solidFill>
                <a:latin typeface="Century Gothic"/>
                <a:cs typeface="Century Gothic"/>
              </a:rPr>
              <a:t>selección del</a:t>
            </a:r>
            <a:r>
              <a:rPr lang="es-ES" sz="1600" spc="-1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es-ES"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tema</a:t>
            </a:r>
            <a:endParaRPr lang="en-US" sz="1700" spc="-5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marL="355600" indent="-342900">
              <a:spcBef>
                <a:spcPts val="585"/>
              </a:spcBef>
              <a:buFont typeface="+mj-lt"/>
              <a:buAutoNum type="arabicPeriod"/>
              <a:tabLst>
                <a:tab pos="527685" algn="l"/>
              </a:tabLst>
            </a:pPr>
            <a:r>
              <a:rPr lang="es-ES" sz="1700" dirty="0">
                <a:solidFill>
                  <a:srgbClr val="FFFFFF"/>
                </a:solidFill>
                <a:latin typeface="Century Gothic"/>
                <a:cs typeface="Century Gothic"/>
              </a:rPr>
              <a:t>Proceso de </a:t>
            </a:r>
            <a:r>
              <a:rPr lang="es-ES"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definición del</a:t>
            </a:r>
            <a:r>
              <a:rPr lang="es-ES" sz="1700" spc="-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es-ES" sz="1700" dirty="0">
                <a:solidFill>
                  <a:srgbClr val="FFFFFF"/>
                </a:solidFill>
                <a:latin typeface="Century Gothic"/>
                <a:cs typeface="Century Gothic"/>
              </a:rPr>
              <a:t>problema</a:t>
            </a:r>
          </a:p>
          <a:p>
            <a:pPr marL="869950" lvl="1" indent="-400050">
              <a:buFont typeface="+mj-lt"/>
              <a:buAutoNum type="romanLcPeriod"/>
            </a:pPr>
            <a:r>
              <a:rPr lang="es-ES" sz="1600" dirty="0">
                <a:solidFill>
                  <a:srgbClr val="FFFFFF"/>
                </a:solidFill>
                <a:latin typeface="Century Gothic"/>
                <a:cs typeface="Century Gothic"/>
              </a:rPr>
              <a:t>¿Qué </a:t>
            </a:r>
            <a:r>
              <a:rPr lang="es-ES"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es </a:t>
            </a:r>
            <a:r>
              <a:rPr lang="es-ES" sz="1600" dirty="0">
                <a:solidFill>
                  <a:srgbClr val="FFFFFF"/>
                </a:solidFill>
                <a:latin typeface="Century Gothic"/>
                <a:cs typeface="Century Gothic"/>
              </a:rPr>
              <a:t>un</a:t>
            </a:r>
            <a:r>
              <a:rPr lang="es-ES" sz="16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es-ES"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problema?</a:t>
            </a:r>
            <a:endParaRPr lang="es-ES" sz="1600" dirty="0">
              <a:latin typeface="Century Gothic"/>
              <a:cs typeface="Century Gothic"/>
            </a:endParaRPr>
          </a:p>
          <a:p>
            <a:pPr marL="869950" lvl="1" indent="-400050">
              <a:spcBef>
                <a:spcPts val="635"/>
              </a:spcBef>
              <a:buFont typeface="+mj-lt"/>
              <a:buAutoNum type="romanLcPeriod"/>
            </a:pPr>
            <a:r>
              <a:rPr lang="es-ES" sz="1600" dirty="0">
                <a:solidFill>
                  <a:srgbClr val="FFFFFF"/>
                </a:solidFill>
                <a:latin typeface="Century Gothic"/>
                <a:cs typeface="Century Gothic"/>
              </a:rPr>
              <a:t>Planteamiento del</a:t>
            </a:r>
            <a:r>
              <a:rPr lang="es-ES" sz="1600" spc="-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es-ES"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problema</a:t>
            </a:r>
            <a:endParaRPr lang="es-ES" sz="1600" dirty="0">
              <a:latin typeface="Century Gothic"/>
              <a:cs typeface="Century Gothic"/>
            </a:endParaRPr>
          </a:p>
          <a:p>
            <a:pPr marL="869950" lvl="1" indent="-400050">
              <a:spcBef>
                <a:spcPts val="645"/>
              </a:spcBef>
              <a:buFont typeface="+mj-lt"/>
              <a:buAutoNum type="romanLcPeriod"/>
            </a:pPr>
            <a:r>
              <a:rPr lang="es-ES" sz="1600" dirty="0">
                <a:solidFill>
                  <a:srgbClr val="FFFFFF"/>
                </a:solidFill>
                <a:latin typeface="Century Gothic"/>
                <a:cs typeface="Century Gothic"/>
              </a:rPr>
              <a:t>División del </a:t>
            </a:r>
            <a:r>
              <a:rPr lang="es-ES"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problema </a:t>
            </a:r>
            <a:r>
              <a:rPr lang="es-ES" sz="1600" dirty="0">
                <a:solidFill>
                  <a:srgbClr val="FFFFFF"/>
                </a:solidFill>
                <a:latin typeface="Century Gothic"/>
                <a:cs typeface="Century Gothic"/>
              </a:rPr>
              <a:t>en</a:t>
            </a:r>
            <a:r>
              <a:rPr lang="es-ES" sz="1600" spc="-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es-ES" sz="1600" spc="-5" dirty="0" err="1">
                <a:solidFill>
                  <a:srgbClr val="FFFFFF"/>
                </a:solidFill>
                <a:latin typeface="Century Gothic"/>
                <a:cs typeface="Century Gothic"/>
              </a:rPr>
              <a:t>subproblemas</a:t>
            </a:r>
            <a:endParaRPr lang="es-ES" sz="1600" dirty="0">
              <a:latin typeface="Century Gothic"/>
              <a:cs typeface="Century Gothic"/>
            </a:endParaRPr>
          </a:p>
          <a:p>
            <a:pPr marL="869950" lvl="1" indent="-400050">
              <a:spcBef>
                <a:spcPts val="635"/>
              </a:spcBef>
              <a:buFont typeface="+mj-lt"/>
              <a:buAutoNum type="romanLcPeriod"/>
            </a:pPr>
            <a:r>
              <a:rPr lang="es-ES"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Guías básicas para expresar </a:t>
            </a:r>
            <a:r>
              <a:rPr lang="es-ES" sz="1600" dirty="0">
                <a:solidFill>
                  <a:srgbClr val="FFFFFF"/>
                </a:solidFill>
                <a:latin typeface="Century Gothic"/>
                <a:cs typeface="Century Gothic"/>
              </a:rPr>
              <a:t>los </a:t>
            </a:r>
            <a:r>
              <a:rPr lang="es-ES"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problemas </a:t>
            </a:r>
            <a:r>
              <a:rPr lang="es-ES" sz="1600" dirty="0">
                <a:solidFill>
                  <a:srgbClr val="FFFFFF"/>
                </a:solidFill>
                <a:latin typeface="Century Gothic"/>
                <a:cs typeface="Century Gothic"/>
              </a:rPr>
              <a:t>y </a:t>
            </a:r>
            <a:r>
              <a:rPr lang="es-ES" sz="1600" spc="-5" dirty="0" err="1">
                <a:solidFill>
                  <a:srgbClr val="FFFFFF"/>
                </a:solidFill>
                <a:latin typeface="Century Gothic"/>
                <a:cs typeface="Century Gothic"/>
              </a:rPr>
              <a:t>subproblemas</a:t>
            </a:r>
            <a:r>
              <a:rPr lang="es-ES"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es-ES" sz="1600" dirty="0">
                <a:solidFill>
                  <a:srgbClr val="FFFFFF"/>
                </a:solidFill>
                <a:latin typeface="Century Gothic"/>
                <a:cs typeface="Century Gothic"/>
              </a:rPr>
              <a:t>en forma más</a:t>
            </a:r>
            <a:r>
              <a:rPr lang="es-ES" sz="1600" spc="1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es-ES" sz="1600" dirty="0">
                <a:solidFill>
                  <a:srgbClr val="FFFFFF"/>
                </a:solidFill>
                <a:latin typeface="Century Gothic"/>
                <a:cs typeface="Century Gothic"/>
              </a:rPr>
              <a:t>efectiva</a:t>
            </a:r>
            <a:endParaRPr lang="es-ES" sz="1700" dirty="0">
              <a:latin typeface="Century Gothic"/>
              <a:cs typeface="Century Gothic"/>
            </a:endParaRPr>
          </a:p>
          <a:p>
            <a:pPr marL="355600" indent="-342900">
              <a:spcBef>
                <a:spcPts val="585"/>
              </a:spcBef>
              <a:buFont typeface="+mj-lt"/>
              <a:buAutoNum type="arabicPeriod"/>
              <a:tabLst>
                <a:tab pos="527685" algn="l"/>
              </a:tabLst>
            </a:pPr>
            <a:r>
              <a:rPr lang="es-ES"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Planteamiento </a:t>
            </a:r>
            <a:r>
              <a:rPr lang="es-ES" sz="1700" dirty="0">
                <a:solidFill>
                  <a:srgbClr val="FFFFFF"/>
                </a:solidFill>
                <a:latin typeface="Century Gothic"/>
                <a:cs typeface="Century Gothic"/>
              </a:rPr>
              <a:t>de </a:t>
            </a:r>
            <a:r>
              <a:rPr lang="es-ES" sz="1700" spc="5" dirty="0">
                <a:solidFill>
                  <a:srgbClr val="FFFFFF"/>
                </a:solidFill>
                <a:latin typeface="Century Gothic"/>
                <a:cs typeface="Century Gothic"/>
              </a:rPr>
              <a:t>los </a:t>
            </a:r>
            <a:r>
              <a:rPr lang="es-ES" sz="1700" dirty="0">
                <a:solidFill>
                  <a:srgbClr val="FFFFFF"/>
                </a:solidFill>
                <a:latin typeface="Century Gothic"/>
                <a:cs typeface="Century Gothic"/>
              </a:rPr>
              <a:t>objetivos de </a:t>
            </a:r>
            <a:r>
              <a:rPr lang="es-ES" sz="1700" spc="5" dirty="0">
                <a:solidFill>
                  <a:srgbClr val="FFFFFF"/>
                </a:solidFill>
                <a:latin typeface="Century Gothic"/>
                <a:cs typeface="Century Gothic"/>
              </a:rPr>
              <a:t>la </a:t>
            </a:r>
            <a:r>
              <a:rPr lang="es-ES"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investigación  </a:t>
            </a:r>
          </a:p>
          <a:p>
            <a:pPr marL="355600" indent="-342900">
              <a:spcBef>
                <a:spcPts val="585"/>
              </a:spcBef>
              <a:buFont typeface="+mj-lt"/>
              <a:buAutoNum type="arabicPeriod"/>
              <a:tabLst>
                <a:tab pos="527685" algn="l"/>
              </a:tabLst>
            </a:pPr>
            <a:r>
              <a:rPr lang="es-ES"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Hipótesis </a:t>
            </a:r>
            <a:r>
              <a:rPr lang="es-ES" sz="1700" dirty="0">
                <a:solidFill>
                  <a:srgbClr val="FFFFFF"/>
                </a:solidFill>
                <a:latin typeface="Century Gothic"/>
                <a:cs typeface="Century Gothic"/>
              </a:rPr>
              <a:t>y </a:t>
            </a:r>
            <a:r>
              <a:rPr lang="es-ES"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tipos de </a:t>
            </a:r>
            <a:r>
              <a:rPr lang="es-ES" sz="1700" dirty="0">
                <a:solidFill>
                  <a:srgbClr val="FFFFFF"/>
                </a:solidFill>
                <a:latin typeface="Century Gothic"/>
                <a:cs typeface="Century Gothic"/>
              </a:rPr>
              <a:t>variables </a:t>
            </a:r>
            <a:r>
              <a:rPr lang="es-ES"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que </a:t>
            </a:r>
            <a:r>
              <a:rPr lang="es-ES" sz="1700" dirty="0">
                <a:solidFill>
                  <a:srgbClr val="FFFFFF"/>
                </a:solidFill>
                <a:latin typeface="Century Gothic"/>
                <a:cs typeface="Century Gothic"/>
              </a:rPr>
              <a:t>serán </a:t>
            </a:r>
            <a:r>
              <a:rPr lang="es-ES"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utilizadas </a:t>
            </a:r>
          </a:p>
          <a:p>
            <a:pPr marL="355600" indent="-342900">
              <a:spcBef>
                <a:spcPts val="585"/>
              </a:spcBef>
              <a:buFont typeface="+mj-lt"/>
              <a:buAutoNum type="arabicPeriod"/>
              <a:tabLst>
                <a:tab pos="527685" algn="l"/>
              </a:tabLst>
            </a:pPr>
            <a:r>
              <a:rPr lang="es-ES"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Planeamiento </a:t>
            </a:r>
            <a:r>
              <a:rPr lang="es-ES" sz="1700" dirty="0">
                <a:solidFill>
                  <a:srgbClr val="FFFFFF"/>
                </a:solidFill>
                <a:latin typeface="Century Gothic"/>
                <a:cs typeface="Century Gothic"/>
              </a:rPr>
              <a:t>de </a:t>
            </a:r>
            <a:r>
              <a:rPr lang="es-ES" sz="1700" spc="5" dirty="0">
                <a:solidFill>
                  <a:srgbClr val="FFFFFF"/>
                </a:solidFill>
                <a:latin typeface="Century Gothic"/>
                <a:cs typeface="Century Gothic"/>
              </a:rPr>
              <a:t>la</a:t>
            </a:r>
            <a:r>
              <a:rPr lang="es-ES" sz="17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es-ES"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investigación</a:t>
            </a:r>
            <a:endParaRPr lang="es-ES" sz="1700" dirty="0">
              <a:latin typeface="Century Gothic"/>
              <a:cs typeface="Century Gothic"/>
            </a:endParaRPr>
          </a:p>
          <a:p>
            <a:pPr marL="869950" lvl="1" indent="-400050">
              <a:spcBef>
                <a:spcPts val="585"/>
              </a:spcBef>
              <a:buFont typeface="+mj-lt"/>
              <a:buAutoNum type="romanLcPeriod"/>
              <a:tabLst>
                <a:tab pos="527685" algn="l"/>
              </a:tabLst>
            </a:pPr>
            <a:r>
              <a:rPr lang="es-ES"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Elaboración de </a:t>
            </a:r>
            <a:r>
              <a:rPr lang="es-ES" sz="1600" spc="5" dirty="0">
                <a:solidFill>
                  <a:srgbClr val="FFFFFF"/>
                </a:solidFill>
                <a:latin typeface="Century Gothic"/>
                <a:cs typeface="Century Gothic"/>
              </a:rPr>
              <a:t>la </a:t>
            </a:r>
            <a:r>
              <a:rPr lang="es-ES"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propuesta </a:t>
            </a:r>
            <a:r>
              <a:rPr lang="es-ES" sz="1600" dirty="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lang="es-ES" sz="16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es-ES" sz="1600" dirty="0">
                <a:solidFill>
                  <a:srgbClr val="FFFFFF"/>
                </a:solidFill>
                <a:latin typeface="Century Gothic"/>
                <a:cs typeface="Century Gothic"/>
              </a:rPr>
              <a:t>investigación</a:t>
            </a:r>
            <a:endParaRPr lang="es-ES" sz="16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Contenido del</a:t>
            </a:r>
            <a:r>
              <a:rPr spc="-65" dirty="0"/>
              <a:t> </a:t>
            </a:r>
            <a:r>
              <a:rPr dirty="0"/>
              <a:t>Curso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3000" y="1295400"/>
            <a:ext cx="9333484" cy="550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s-ES" b="1" dirty="0">
                <a:latin typeface="Century Gothic" pitchFamily="34" charset="0"/>
              </a:rPr>
              <a:t>Partes de una propuesta de investigación</a:t>
            </a:r>
          </a:p>
          <a:p>
            <a:endParaRPr lang="en-US" dirty="0">
              <a:latin typeface="Century Gothic" pitchFamily="34" charset="0"/>
            </a:endParaRPr>
          </a:p>
          <a:p>
            <a:pPr marL="342900" indent="-342900">
              <a:buAutoNum type="arabicPeriod"/>
            </a:pPr>
            <a:r>
              <a:rPr lang="es-ES" dirty="0">
                <a:latin typeface="Century Gothic" pitchFamily="34" charset="0"/>
              </a:rPr>
              <a:t>Introducción</a:t>
            </a:r>
          </a:p>
          <a:p>
            <a:pPr marL="342900" indent="-342900">
              <a:buAutoNum type="arabicPeriod"/>
            </a:pPr>
            <a:r>
              <a:rPr lang="es-ES" dirty="0">
                <a:latin typeface="Century Gothic" pitchFamily="34" charset="0"/>
              </a:rPr>
              <a:t>Metodología</a:t>
            </a:r>
          </a:p>
          <a:p>
            <a:pPr marL="342900" indent="-342900">
              <a:buAutoNum type="arabicPeriod"/>
            </a:pPr>
            <a:r>
              <a:rPr lang="es-ES" dirty="0">
                <a:latin typeface="Century Gothic" pitchFamily="34" charset="0"/>
              </a:rPr>
              <a:t>Revisión de la literatura</a:t>
            </a:r>
            <a:endParaRPr lang="en-US" dirty="0">
              <a:latin typeface="Century Gothic" pitchFamily="34" charset="0"/>
            </a:endParaRPr>
          </a:p>
          <a:p>
            <a:pPr marL="342900" indent="-342900">
              <a:buAutoNum type="arabicPeriod"/>
            </a:pPr>
            <a:r>
              <a:rPr lang="es-ES" dirty="0">
                <a:latin typeface="Century Gothic" pitchFamily="34" charset="0"/>
              </a:rPr>
              <a:t>Bibliografía</a:t>
            </a:r>
            <a:endParaRPr lang="en-US" dirty="0">
              <a:latin typeface="Century Gothic" pitchFamily="34" charset="0"/>
            </a:endParaRPr>
          </a:p>
          <a:p>
            <a:pPr marL="342900" indent="-342900">
              <a:buAutoNum type="arabicPeriod"/>
            </a:pPr>
            <a:r>
              <a:rPr lang="es-ES" dirty="0">
                <a:latin typeface="Century Gothic" pitchFamily="34" charset="0"/>
              </a:rPr>
              <a:t>Costo del proyecto</a:t>
            </a:r>
            <a:endParaRPr lang="en-US" dirty="0">
              <a:latin typeface="Century Gothic" pitchFamily="34" charset="0"/>
            </a:endParaRPr>
          </a:p>
          <a:p>
            <a:pPr marL="342900" indent="-342900">
              <a:buAutoNum type="arabicPeriod"/>
            </a:pPr>
            <a:r>
              <a:rPr lang="es-ES" dirty="0">
                <a:latin typeface="Century Gothic" pitchFamily="34" charset="0"/>
              </a:rPr>
              <a:t>Agenda de trabajo</a:t>
            </a:r>
          </a:p>
          <a:p>
            <a:endParaRPr lang="es-ES" dirty="0">
              <a:latin typeface="Century Gothic" pitchFamily="34" charset="0"/>
            </a:endParaRPr>
          </a:p>
          <a:p>
            <a:r>
              <a:rPr lang="es-ES" dirty="0">
                <a:latin typeface="Century Gothic" pitchFamily="34" charset="0"/>
              </a:rPr>
              <a:t>Lineamientos establecidos por la facultad para la presentación de la propuesta del trabajo de graduación</a:t>
            </a:r>
            <a:endParaRPr lang="en-US" dirty="0">
              <a:latin typeface="Century Gothic" pitchFamily="34" charset="0"/>
            </a:endParaRPr>
          </a:p>
          <a:p>
            <a:pPr marL="514350" indent="-514350">
              <a:buAutoNum type="romanLcPeriod" startAt="2"/>
            </a:pPr>
            <a:r>
              <a:rPr lang="es-ES" dirty="0">
                <a:latin typeface="Century Gothic" pitchFamily="34" charset="0"/>
              </a:rPr>
              <a:t>Selección de los instrumentos, métodos y técnicas de trabajo</a:t>
            </a:r>
          </a:p>
          <a:p>
            <a:endParaRPr lang="es-ES" b="1" dirty="0">
              <a:latin typeface="Century Gothic" pitchFamily="34" charset="0"/>
            </a:endParaRPr>
          </a:p>
          <a:p>
            <a:r>
              <a:rPr lang="es-ES" b="1" dirty="0">
                <a:latin typeface="Century Gothic" pitchFamily="34" charset="0"/>
              </a:rPr>
              <a:t>IV	Obtención de los Datos </a:t>
            </a:r>
            <a:r>
              <a:rPr lang="es-ES" dirty="0">
                <a:latin typeface="Century Gothic" pitchFamily="34" charset="0"/>
              </a:rPr>
              <a:t> </a:t>
            </a:r>
            <a:endParaRPr lang="en-US" dirty="0">
              <a:latin typeface="Century Gothic" pitchFamily="34" charset="0"/>
            </a:endParaRPr>
          </a:p>
          <a:p>
            <a:r>
              <a:rPr lang="es-ES" dirty="0">
                <a:latin typeface="Century Gothic" pitchFamily="34" charset="0"/>
              </a:rPr>
              <a:t>1.	Recolección</a:t>
            </a:r>
            <a:endParaRPr lang="en-US" dirty="0">
              <a:latin typeface="Century Gothic" pitchFamily="34" charset="0"/>
            </a:endParaRPr>
          </a:p>
          <a:p>
            <a:r>
              <a:rPr lang="es-ES" dirty="0">
                <a:latin typeface="Century Gothic" pitchFamily="34" charset="0"/>
              </a:rPr>
              <a:t>2.	Organización</a:t>
            </a:r>
            <a:endParaRPr lang="en-US" dirty="0">
              <a:latin typeface="Century Gothic" pitchFamily="34" charset="0"/>
            </a:endParaRPr>
          </a:p>
          <a:p>
            <a:r>
              <a:rPr lang="es-ES" dirty="0">
                <a:latin typeface="Century Gothic" pitchFamily="34" charset="0"/>
              </a:rPr>
              <a:t>3.	Procesamiento</a:t>
            </a:r>
            <a:endParaRPr lang="en-US" dirty="0">
              <a:latin typeface="Century Gothic" pitchFamily="34" charset="0"/>
            </a:endParaRPr>
          </a:p>
          <a:p>
            <a:endParaRPr lang="en-US" sz="2000" dirty="0">
              <a:latin typeface="Century Gothic" pitchFamily="34" charset="0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endParaRPr lang="es-PA" sz="1600" spc="-5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endParaRPr sz="16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Contenido del</a:t>
            </a:r>
            <a:r>
              <a:rPr spc="-65" dirty="0"/>
              <a:t> </a:t>
            </a:r>
            <a:r>
              <a:rPr dirty="0"/>
              <a:t>Curso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116" y="2093595"/>
            <a:ext cx="5405120" cy="34378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69900" algn="l"/>
              </a:tabLst>
            </a:pP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V	</a:t>
            </a:r>
            <a:r>
              <a:rPr sz="20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Redacción del </a:t>
            </a:r>
            <a:r>
              <a:rPr sz="2000" b="1" dirty="0">
                <a:solidFill>
                  <a:srgbClr val="FFFFFF"/>
                </a:solidFill>
                <a:latin typeface="Century Gothic"/>
                <a:cs typeface="Century Gothic"/>
              </a:rPr>
              <a:t>informe de</a:t>
            </a:r>
            <a:r>
              <a:rPr sz="2000" b="1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 err="1">
                <a:solidFill>
                  <a:srgbClr val="FFFFFF"/>
                </a:solidFill>
                <a:latin typeface="Century Gothic"/>
                <a:cs typeface="Century Gothic"/>
              </a:rPr>
              <a:t>investigación</a:t>
            </a:r>
            <a:endParaRPr lang="es-PA" sz="2000" b="1" spc="-5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469900" algn="l"/>
              </a:tabLst>
            </a:pPr>
            <a:endParaRPr lang="es-PA" sz="2000" dirty="0">
              <a:latin typeface="Century Gothic"/>
              <a:cs typeface="Century Gothic"/>
            </a:endParaRPr>
          </a:p>
          <a:p>
            <a:pPr marL="469900" indent="-457200">
              <a:buFont typeface="+mj-lt"/>
              <a:buAutoNum type="arabicPeriod"/>
              <a:tabLst>
                <a:tab pos="469900" algn="l"/>
              </a:tabLst>
            </a:pPr>
            <a:r>
              <a:rPr lang="en-US" sz="2000" dirty="0" err="1">
                <a:solidFill>
                  <a:srgbClr val="FFFFFF"/>
                </a:solidFill>
                <a:latin typeface="Century Gothic"/>
                <a:cs typeface="Century Gothic"/>
              </a:rPr>
              <a:t>Aspectos</a:t>
            </a:r>
            <a:r>
              <a:rPr lang="en-US" sz="2000" spc="-1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Century Gothic"/>
                <a:cs typeface="Century Gothic"/>
              </a:rPr>
              <a:t>Generales</a:t>
            </a:r>
            <a:endParaRPr lang="en-US" sz="200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marL="984885" lvl="1" indent="-514984">
              <a:buClr>
                <a:srgbClr val="89D0D5"/>
              </a:buClr>
              <a:buSzPct val="77777"/>
              <a:buFont typeface="+mj-lt"/>
              <a:buAutoNum type="alphaLcPeriod"/>
              <a:tabLst>
                <a:tab pos="527685" algn="l"/>
                <a:tab pos="528320" algn="l"/>
              </a:tabLst>
            </a:pPr>
            <a:r>
              <a:rPr lang="es-ES"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Presentación de </a:t>
            </a:r>
            <a:r>
              <a:rPr lang="es-ES" sz="2000" spc="5" dirty="0">
                <a:solidFill>
                  <a:srgbClr val="FFFFFF"/>
                </a:solidFill>
                <a:latin typeface="Century Gothic"/>
                <a:cs typeface="Century Gothic"/>
              </a:rPr>
              <a:t>la</a:t>
            </a:r>
            <a:r>
              <a:rPr lang="es-ES" sz="20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es-ES"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Portada</a:t>
            </a:r>
            <a:endParaRPr lang="es-ES" sz="2000" dirty="0">
              <a:latin typeface="Century Gothic"/>
              <a:cs typeface="Century Gothic"/>
            </a:endParaRPr>
          </a:p>
          <a:p>
            <a:pPr marL="984885" lvl="1" indent="-514984">
              <a:spcBef>
                <a:spcPts val="1005"/>
              </a:spcBef>
              <a:buClr>
                <a:srgbClr val="89D0D5"/>
              </a:buClr>
              <a:buSzPct val="77777"/>
              <a:buFont typeface="+mj-lt"/>
              <a:buAutoNum type="alphaLcPeriod"/>
              <a:tabLst>
                <a:tab pos="527685" algn="l"/>
                <a:tab pos="528320" algn="l"/>
              </a:tabLst>
            </a:pPr>
            <a:r>
              <a:rPr lang="es-ES"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Agradecimiento</a:t>
            </a:r>
            <a:endParaRPr lang="es-ES" sz="2000" dirty="0">
              <a:latin typeface="Century Gothic"/>
              <a:cs typeface="Century Gothic"/>
            </a:endParaRPr>
          </a:p>
          <a:p>
            <a:pPr marL="984885" lvl="1" indent="-514984">
              <a:spcBef>
                <a:spcPts val="1000"/>
              </a:spcBef>
              <a:buClr>
                <a:srgbClr val="89D0D5"/>
              </a:buClr>
              <a:buSzPct val="77777"/>
              <a:buFont typeface="+mj-lt"/>
              <a:buAutoNum type="alphaLcPeriod"/>
              <a:tabLst>
                <a:tab pos="527685" algn="l"/>
                <a:tab pos="528320" algn="l"/>
              </a:tabLst>
            </a:pPr>
            <a:r>
              <a:rPr lang="es-ES" sz="2000" dirty="0">
                <a:solidFill>
                  <a:srgbClr val="FFFFFF"/>
                </a:solidFill>
                <a:latin typeface="Century Gothic"/>
                <a:cs typeface="Century Gothic"/>
              </a:rPr>
              <a:t>Prólogo</a:t>
            </a:r>
            <a:endParaRPr lang="es-ES" sz="2000" dirty="0">
              <a:latin typeface="Century Gothic"/>
              <a:cs typeface="Century Gothic"/>
            </a:endParaRPr>
          </a:p>
          <a:p>
            <a:pPr marL="984885" lvl="1" indent="-514984">
              <a:spcBef>
                <a:spcPts val="994"/>
              </a:spcBef>
              <a:buClr>
                <a:srgbClr val="89D0D5"/>
              </a:buClr>
              <a:buSzPct val="77777"/>
              <a:buFont typeface="+mj-lt"/>
              <a:buAutoNum type="alphaLcPeriod"/>
              <a:tabLst>
                <a:tab pos="527685" algn="l"/>
                <a:tab pos="528320" algn="l"/>
              </a:tabLst>
            </a:pPr>
            <a:r>
              <a:rPr lang="es-ES" sz="2000" dirty="0">
                <a:solidFill>
                  <a:srgbClr val="FFFFFF"/>
                </a:solidFill>
                <a:latin typeface="Century Gothic"/>
                <a:cs typeface="Century Gothic"/>
              </a:rPr>
              <a:t>Índices</a:t>
            </a:r>
            <a:endParaRPr lang="es-ES" sz="2000" dirty="0">
              <a:latin typeface="Century Gothic"/>
              <a:cs typeface="Century Gothic"/>
            </a:endParaRPr>
          </a:p>
          <a:p>
            <a:pPr marL="984885" marR="5080" lvl="1" indent="-514984">
              <a:lnSpc>
                <a:spcPct val="146200"/>
              </a:lnSpc>
              <a:spcBef>
                <a:spcPts val="10"/>
              </a:spcBef>
              <a:buClr>
                <a:srgbClr val="89D0D5"/>
              </a:buClr>
              <a:buSzPct val="80555"/>
              <a:buFont typeface="+mj-lt"/>
              <a:buAutoNum type="alphaLcPeriod"/>
              <a:tabLst>
                <a:tab pos="527685" algn="l"/>
                <a:tab pos="528320" algn="l"/>
              </a:tabLst>
            </a:pPr>
            <a:r>
              <a:rPr lang="es-ES"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Las citas </a:t>
            </a:r>
            <a:r>
              <a:rPr lang="es-ES" sz="2000" dirty="0">
                <a:solidFill>
                  <a:srgbClr val="FFFFFF"/>
                </a:solidFill>
                <a:latin typeface="Century Gothic"/>
                <a:cs typeface="Century Gothic"/>
              </a:rPr>
              <a:t>y </a:t>
            </a:r>
            <a:r>
              <a:rPr lang="es-ES"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notas </a:t>
            </a:r>
            <a:r>
              <a:rPr lang="es-ES" sz="2000" dirty="0">
                <a:solidFill>
                  <a:srgbClr val="FFFFFF"/>
                </a:solidFill>
                <a:latin typeface="Century Gothic"/>
                <a:cs typeface="Century Gothic"/>
              </a:rPr>
              <a:t>explicativas</a:t>
            </a:r>
          </a:p>
          <a:p>
            <a:pPr marL="984885" marR="5080" lvl="1" indent="-514984">
              <a:lnSpc>
                <a:spcPct val="146200"/>
              </a:lnSpc>
              <a:spcBef>
                <a:spcPts val="10"/>
              </a:spcBef>
              <a:buClr>
                <a:srgbClr val="89D0D5"/>
              </a:buClr>
              <a:buSzPct val="80555"/>
              <a:buFont typeface="+mj-lt"/>
              <a:buAutoNum type="alphaLcPeriod"/>
              <a:tabLst>
                <a:tab pos="527685" algn="l"/>
                <a:tab pos="528320" algn="l"/>
              </a:tabLst>
            </a:pPr>
            <a:r>
              <a:rPr lang="es-ES" sz="20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es-ES"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Márgenes</a:t>
            </a:r>
            <a:endParaRPr lang="es-ES" sz="20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Contenido del</a:t>
            </a:r>
            <a:r>
              <a:rPr spc="-65" dirty="0"/>
              <a:t> </a:t>
            </a:r>
            <a:r>
              <a:rPr dirty="0"/>
              <a:t>Curso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0" y="1447800"/>
            <a:ext cx="9956800" cy="4800600"/>
          </a:xfrm>
        </p:spPr>
        <p:txBody>
          <a:bodyPr>
            <a:normAutofit fontScale="55000" lnSpcReduction="20000"/>
          </a:bodyPr>
          <a:lstStyle/>
          <a:p>
            <a:pPr marL="36576" indent="0">
              <a:buNone/>
            </a:pPr>
            <a:r>
              <a:rPr lang="es-ES" b="1" dirty="0"/>
              <a:t>V	Redacción del informe de investigación   </a:t>
            </a:r>
          </a:p>
          <a:p>
            <a:pPr marL="550926" indent="-514350">
              <a:buAutoNum type="arabicPeriod"/>
            </a:pPr>
            <a:r>
              <a:rPr lang="es-ES" dirty="0"/>
              <a:t>Aspectos Generales</a:t>
            </a:r>
          </a:p>
          <a:p>
            <a:pPr marL="550926" indent="-514350">
              <a:buAutoNum type="arabicPeriod"/>
            </a:pPr>
            <a:endParaRPr lang="es-ES" dirty="0"/>
          </a:p>
          <a:p>
            <a:pPr marL="852678" lvl="1" indent="-514350">
              <a:buFont typeface="+mj-lt"/>
              <a:buAutoNum type="alphaLcPeriod"/>
            </a:pPr>
            <a:r>
              <a:rPr lang="es-ES" dirty="0"/>
              <a:t>Presentación de la Portada</a:t>
            </a:r>
            <a:endParaRPr lang="en-US" dirty="0"/>
          </a:p>
          <a:p>
            <a:pPr marL="852678" lvl="1" indent="-514350">
              <a:buFont typeface="+mj-lt"/>
              <a:buAutoNum type="alphaLcPeriod"/>
            </a:pPr>
            <a:r>
              <a:rPr lang="es-ES" dirty="0"/>
              <a:t>Agradecimiento</a:t>
            </a:r>
            <a:endParaRPr lang="en-US" dirty="0"/>
          </a:p>
          <a:p>
            <a:pPr marL="852678" lvl="1" indent="-514350">
              <a:buFont typeface="+mj-lt"/>
              <a:buAutoNum type="alphaLcPeriod"/>
            </a:pPr>
            <a:r>
              <a:rPr lang="es-ES" dirty="0"/>
              <a:t>Prólogo</a:t>
            </a:r>
            <a:endParaRPr lang="en-US" dirty="0"/>
          </a:p>
          <a:p>
            <a:pPr marL="852678" lvl="1" indent="-514350">
              <a:buFont typeface="+mj-lt"/>
              <a:buAutoNum type="alphaLcPeriod"/>
            </a:pPr>
            <a:r>
              <a:rPr lang="es-ES" dirty="0"/>
              <a:t>Índices</a:t>
            </a:r>
            <a:endParaRPr lang="en-US" dirty="0"/>
          </a:p>
          <a:p>
            <a:pPr marL="852678" lvl="1" indent="-514350">
              <a:buFont typeface="+mj-lt"/>
              <a:buAutoNum type="alphaLcPeriod"/>
            </a:pPr>
            <a:r>
              <a:rPr lang="es-ES" dirty="0"/>
              <a:t>Las citas y notas explicativas</a:t>
            </a:r>
            <a:endParaRPr lang="en-US" dirty="0"/>
          </a:p>
          <a:p>
            <a:pPr marL="852678" lvl="1" indent="-514350">
              <a:buFont typeface="+mj-lt"/>
              <a:buAutoNum type="alphaLcPeriod"/>
            </a:pPr>
            <a:r>
              <a:rPr lang="es-ES" dirty="0"/>
              <a:t>Márgenes</a:t>
            </a:r>
            <a:endParaRPr lang="en-US" dirty="0"/>
          </a:p>
          <a:p>
            <a:pPr marL="338328" lvl="1" indent="0">
              <a:buNone/>
            </a:pPr>
            <a:r>
              <a:rPr lang="en-US" dirty="0"/>
              <a:t> </a:t>
            </a:r>
            <a:r>
              <a:rPr lang="es-ES" dirty="0"/>
              <a:t>Redacción del informe final</a:t>
            </a:r>
            <a:endParaRPr lang="en-US" dirty="0"/>
          </a:p>
          <a:p>
            <a:pPr marL="550926" indent="-514350">
              <a:buFont typeface="+mj-lt"/>
              <a:buAutoNum type="alphaLcPeriod"/>
            </a:pPr>
            <a:r>
              <a:rPr lang="es-ES" dirty="0"/>
              <a:t>Introducción</a:t>
            </a:r>
            <a:endParaRPr lang="en-US" dirty="0"/>
          </a:p>
          <a:p>
            <a:pPr marL="550926" indent="-514350">
              <a:buFont typeface="+mj-lt"/>
              <a:buAutoNum type="alphaLcPeriod"/>
            </a:pPr>
            <a:r>
              <a:rPr lang="es-ES" dirty="0"/>
              <a:t>Metodología</a:t>
            </a:r>
            <a:endParaRPr lang="en-US" dirty="0"/>
          </a:p>
          <a:p>
            <a:pPr marL="550926" indent="-514350">
              <a:buFont typeface="+mj-lt"/>
              <a:buAutoNum type="alphaLcPeriod"/>
            </a:pPr>
            <a:r>
              <a:rPr lang="es-ES" dirty="0"/>
              <a:t>Presentación de resultados en los diferentes capítulos</a:t>
            </a:r>
            <a:endParaRPr lang="en-US" dirty="0"/>
          </a:p>
          <a:p>
            <a:pPr marL="550926" indent="-514350">
              <a:buFont typeface="+mj-lt"/>
              <a:buAutoNum type="alphaLcPeriod"/>
            </a:pPr>
            <a:r>
              <a:rPr lang="es-ES" dirty="0"/>
              <a:t>Conclusiones y recomendaciones</a:t>
            </a:r>
            <a:endParaRPr lang="en-US" dirty="0"/>
          </a:p>
          <a:p>
            <a:pPr marL="550926" indent="-514350">
              <a:buFont typeface="+mj-lt"/>
              <a:buAutoNum type="alphaLcPeriod"/>
            </a:pPr>
            <a:r>
              <a:rPr lang="es-ES" dirty="0"/>
              <a:t>Los anexos y los apéndices</a:t>
            </a:r>
            <a:endParaRPr lang="en-US" dirty="0"/>
          </a:p>
          <a:p>
            <a:pPr marL="550926" indent="-514350">
              <a:buFont typeface="+mj-lt"/>
              <a:buAutoNum type="alphaLcPeriod"/>
            </a:pPr>
            <a:r>
              <a:rPr lang="es-ES" dirty="0"/>
              <a:t>Bibliografía</a:t>
            </a:r>
          </a:p>
          <a:p>
            <a:pPr marL="550926" indent="-514350">
              <a:buFont typeface="+mj-lt"/>
              <a:buAutoNum type="alphaLcPeriod"/>
            </a:pPr>
            <a:endParaRPr lang="es-PA" dirty="0"/>
          </a:p>
          <a:p>
            <a:pPr marL="469900" indent="-457200">
              <a:lnSpc>
                <a:spcPct val="100000"/>
              </a:lnSpc>
              <a:buAutoNum type="romanUcPeriod" startAt="6"/>
              <a:tabLst>
                <a:tab pos="469900" algn="l"/>
                <a:tab pos="470534" algn="l"/>
              </a:tabLst>
            </a:pPr>
            <a:r>
              <a:rPr lang="es-ES" sz="3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Presentación oral del trabajo </a:t>
            </a:r>
            <a:r>
              <a:rPr lang="es-ES" sz="3200" b="1" dirty="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lang="es-ES" sz="3200" b="1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es-ES" sz="3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graduación</a:t>
            </a:r>
            <a:endParaRPr lang="es-ES" sz="3200" dirty="0">
              <a:latin typeface="Century Gothic"/>
              <a:cs typeface="Century Gothic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AutoNum type="romanUcPeriod" startAt="6"/>
              <a:tabLst>
                <a:tab pos="469900" algn="l"/>
                <a:tab pos="470534" algn="l"/>
              </a:tabLst>
            </a:pPr>
            <a:r>
              <a:rPr lang="es-ES" sz="3200" b="1" dirty="0">
                <a:solidFill>
                  <a:srgbClr val="FFFFFF"/>
                </a:solidFill>
                <a:latin typeface="Century Gothic"/>
                <a:cs typeface="Century Gothic"/>
              </a:rPr>
              <a:t>Cómo </a:t>
            </a:r>
            <a:r>
              <a:rPr lang="es-ES" sz="3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redactar un </a:t>
            </a:r>
            <a:r>
              <a:rPr lang="es-ES" sz="3200" b="1" dirty="0">
                <a:solidFill>
                  <a:srgbClr val="FFFFFF"/>
                </a:solidFill>
                <a:latin typeface="Century Gothic"/>
                <a:cs typeface="Century Gothic"/>
              </a:rPr>
              <a:t>artículo</a:t>
            </a:r>
            <a:r>
              <a:rPr lang="es-ES" sz="3200" b="1" spc="-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es-ES" sz="3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científico</a:t>
            </a:r>
            <a:endParaRPr lang="es-ES" sz="3200" dirty="0">
              <a:latin typeface="Century Gothic"/>
              <a:cs typeface="Century Gothic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Referencias</a:t>
            </a:r>
            <a:r>
              <a:rPr spc="-85" dirty="0"/>
              <a:t> </a:t>
            </a:r>
            <a:r>
              <a:rPr spc="-5" dirty="0"/>
              <a:t>Bibliográficas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2117" y="2093596"/>
            <a:ext cx="8707755" cy="14875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600" spc="-5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spc="-5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1) Hernández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Sampieri,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R.,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Fernández Collado,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C.,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Baptista Lucio</a:t>
            </a:r>
            <a:r>
              <a:rPr sz="2000" spc="-1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M.,</a:t>
            </a:r>
            <a:endParaRPr sz="2000" dirty="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sz="2000" i="1" dirty="0">
                <a:solidFill>
                  <a:srgbClr val="FFFFFF"/>
                </a:solidFill>
                <a:latin typeface="Century Gothic"/>
                <a:cs typeface="Century Gothic"/>
              </a:rPr>
              <a:t>Metodología </a:t>
            </a:r>
            <a:r>
              <a:rPr sz="20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de </a:t>
            </a:r>
            <a:r>
              <a:rPr sz="2000" i="1" dirty="0">
                <a:solidFill>
                  <a:srgbClr val="FFFFFF"/>
                </a:solidFill>
                <a:latin typeface="Century Gothic"/>
                <a:cs typeface="Century Gothic"/>
              </a:rPr>
              <a:t>la Investigación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, ed. 6a, McGraw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Hill,</a:t>
            </a:r>
            <a:r>
              <a:rPr sz="2000" spc="-1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2014.</a:t>
            </a:r>
            <a:endParaRPr sz="20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lang="en-US" sz="1600" spc="-5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lang="en-US" sz="1600" spc="-5" dirty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  <a:hlinkClick r:id="rId2"/>
              </a:rPr>
              <a:t>http://abc.senacyt.gob.pa/</a:t>
            </a:r>
            <a:endParaRPr lang="en-US" sz="2000" spc="-5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lang="en-US" sz="2000" spc="-5" dirty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lang="en-US" sz="2000" spc="-5" dirty="0">
                <a:solidFill>
                  <a:srgbClr val="FFFFFF"/>
                </a:solidFill>
                <a:latin typeface="Century Gothic"/>
                <a:cs typeface="Wingdings 3"/>
              </a:rPr>
              <a:t>	</a:t>
            </a:r>
            <a:r>
              <a:rPr lang="en-US" sz="2000" dirty="0">
                <a:latin typeface="Century Gothic"/>
                <a:cs typeface="Century Gothic"/>
                <a:hlinkClick r:id="rId3"/>
              </a:rPr>
              <a:t>http://biblioteca.utp.ac.pa/gbi/</a:t>
            </a:r>
            <a:r>
              <a:rPr lang="en-US" sz="2000" dirty="0">
                <a:latin typeface="Century Gothic"/>
                <a:cs typeface="Century Gothic"/>
              </a:rPr>
              <a:t> </a:t>
            </a:r>
            <a:endParaRPr sz="20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152400"/>
            <a:ext cx="9956800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Evaluación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169444"/>
              </p:ext>
            </p:extLst>
          </p:nvPr>
        </p:nvGraphicFramePr>
        <p:xfrm>
          <a:off x="1143000" y="1042633"/>
          <a:ext cx="9601187" cy="46634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14414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CRITERIOS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DE</a:t>
                      </a: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EVALUACIÓN</a:t>
                      </a:r>
                      <a:endParaRPr sz="18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F151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PORCENTAJE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F15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800" spc="-5" dirty="0" err="1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Asignaciones</a:t>
                      </a:r>
                      <a:r>
                        <a:rPr sz="1800" spc="-7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spc="-5" dirty="0" err="1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cortas</a:t>
                      </a:r>
                      <a:r>
                        <a:rPr lang="en-US"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, </a:t>
                      </a:r>
                      <a:r>
                        <a:rPr lang="en-US" sz="1800" spc="-5" dirty="0" err="1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talleres</a:t>
                      </a:r>
                      <a:endParaRPr sz="1800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lang="en-US"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5</a:t>
                      </a:r>
                      <a:r>
                        <a:rPr lang="en-US"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%</a:t>
                      </a:r>
                      <a:endParaRPr sz="1800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76835" marR="11099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s-PA" sz="18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Informe escrito de </a:t>
                      </a:r>
                      <a:r>
                        <a:rPr lang="es-PA" sz="1800" b="1" u="sng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1800" b="1" u="sng" dirty="0" err="1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vances</a:t>
                      </a:r>
                      <a:r>
                        <a:rPr sz="1800" b="1" u="sng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s-PA" sz="1800" b="1" u="sng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parciales</a:t>
                      </a:r>
                      <a:r>
                        <a:rPr lang="es-PA" sz="1800" b="0" u="none" baseline="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del tema de  </a:t>
                      </a:r>
                      <a:r>
                        <a:rPr sz="18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investigación </a:t>
                      </a:r>
                      <a:r>
                        <a:rPr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(introducción, metodología,  resultados, conclusiones, </a:t>
                      </a:r>
                      <a:r>
                        <a:rPr sz="1800" spc="-1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etc.)</a:t>
                      </a:r>
                      <a:r>
                        <a:rPr lang="en-US" sz="1800" spc="-1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*</a:t>
                      </a:r>
                      <a:endParaRPr sz="1800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15</a:t>
                      </a:r>
                      <a:r>
                        <a:rPr lang="en-US"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%</a:t>
                      </a:r>
                      <a:endParaRPr sz="1800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399">
                <a:tc>
                  <a:txBody>
                    <a:bodyPr/>
                    <a:lstStyle/>
                    <a:p>
                      <a:pPr marL="76835" marR="1109345" algn="just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Presentación de </a:t>
                      </a:r>
                      <a:r>
                        <a:rPr sz="1800" dirty="0" err="1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los</a:t>
                      </a:r>
                      <a:r>
                        <a:rPr sz="18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b="1" u="sng" spc="-5" dirty="0" err="1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avances</a:t>
                      </a:r>
                      <a:r>
                        <a:rPr lang="es-PA" sz="1800" b="1" u="sng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 parciales</a:t>
                      </a:r>
                      <a:r>
                        <a:rPr lang="es-PA" sz="1800" b="0" u="none" spc="-5" baseline="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del tema de  </a:t>
                      </a:r>
                      <a:r>
                        <a:rPr sz="18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investigación </a:t>
                      </a:r>
                      <a:r>
                        <a:rPr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(introducción, metodología,  resultados, conclusiones, </a:t>
                      </a:r>
                      <a:r>
                        <a:rPr sz="1800" spc="-1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etc.)</a:t>
                      </a:r>
                      <a:r>
                        <a:rPr lang="en-US" sz="1800" spc="-1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*</a:t>
                      </a:r>
                      <a:endParaRPr sz="1800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15</a:t>
                      </a:r>
                      <a:r>
                        <a:rPr lang="en-US"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%</a:t>
                      </a:r>
                      <a:endParaRPr sz="1800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b="1" u="sng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Informe </a:t>
                      </a:r>
                      <a:r>
                        <a:rPr sz="1800" b="1" u="sng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escrito </a:t>
                      </a:r>
                      <a:r>
                        <a:rPr sz="1800" b="1" u="sng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final </a:t>
                      </a:r>
                      <a:r>
                        <a:rPr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del tema de</a:t>
                      </a:r>
                      <a:r>
                        <a:rPr sz="1800" spc="-3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dirty="0" err="1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investigación</a:t>
                      </a:r>
                      <a:r>
                        <a:rPr lang="es-PA" sz="18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 en la </a:t>
                      </a:r>
                      <a:r>
                        <a:rPr lang="es-PA" sz="1800" b="1" u="sng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JIC</a:t>
                      </a: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s-PA" sz="1800" b="0" u="sng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(12</a:t>
                      </a:r>
                      <a:r>
                        <a:rPr lang="es-PA" sz="1800" b="0" u="sng" baseline="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 de Junio, 2019 </a:t>
                      </a:r>
                      <a:r>
                        <a:rPr lang="es-PA" sz="1800" b="0" u="sng" baseline="0" dirty="0" err="1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tentantivamente</a:t>
                      </a:r>
                      <a:r>
                        <a:rPr lang="es-PA" sz="1800" b="0" u="sng" baseline="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)</a:t>
                      </a:r>
                      <a:endParaRPr sz="1800" b="0" u="sng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n-US"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15%</a:t>
                      </a:r>
                      <a:endParaRPr sz="1800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27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b="1" u="sng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Presentación </a:t>
                      </a:r>
                      <a:r>
                        <a:rPr sz="1800" b="1" u="sng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final</a:t>
                      </a:r>
                      <a:r>
                        <a:rPr sz="18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del tema de</a:t>
                      </a:r>
                      <a:r>
                        <a:rPr sz="1800" spc="1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dirty="0" err="1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investigación</a:t>
                      </a:r>
                      <a:r>
                        <a:rPr lang="es-PA" sz="18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 en la </a:t>
                      </a:r>
                      <a:r>
                        <a:rPr lang="es-PA" sz="1800" b="1" u="sng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JIC</a:t>
                      </a:r>
                    </a:p>
                    <a:p>
                      <a:pPr marL="7683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84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800" b="0" u="sng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(10</a:t>
                      </a:r>
                      <a:r>
                        <a:rPr lang="es-PA" sz="1800" b="0" u="sng" baseline="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 de Julio, 2019)</a:t>
                      </a:r>
                      <a:endParaRPr lang="es-PA" sz="1800" b="0" u="sng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lang="es-PA"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r>
                        <a:rPr lang="en-US"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%</a:t>
                      </a:r>
                      <a:endParaRPr sz="1800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27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Redacción del artículo </a:t>
                      </a:r>
                      <a:r>
                        <a:rPr sz="18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científico </a:t>
                      </a:r>
                      <a:r>
                        <a:rPr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en </a:t>
                      </a:r>
                      <a:r>
                        <a:rPr sz="1800" spc="-5" dirty="0" err="1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formato</a:t>
                      </a:r>
                      <a:r>
                        <a:rPr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IEEE</a:t>
                      </a:r>
                      <a:r>
                        <a:rPr lang="es-PA" sz="18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 (</a:t>
                      </a:r>
                      <a:r>
                        <a:rPr lang="es-PA" sz="1800" dirty="0" err="1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Latex</a:t>
                      </a:r>
                      <a:r>
                        <a:rPr lang="es-PA" sz="18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) y presentación final con correcciones </a:t>
                      </a:r>
                      <a:r>
                        <a:rPr lang="es-PA" sz="1800" b="1" u="sng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(SEMESTRAL*)</a:t>
                      </a:r>
                      <a:endParaRPr sz="1800" b="1" u="sng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s-PA"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r>
                        <a:rPr lang="en-US" sz="1800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%</a:t>
                      </a:r>
                      <a:endParaRPr sz="1800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Total:</a:t>
                      </a:r>
                      <a:endParaRPr sz="1800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-5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100</a:t>
                      </a:r>
                      <a:endParaRPr sz="1800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5706070"/>
            <a:ext cx="1074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*Revisar Estatuto Universitario en cuanto a ex</a:t>
            </a:r>
            <a:r>
              <a:rPr lang="es-PA" dirty="0" err="1"/>
              <a:t>ámenes</a:t>
            </a:r>
            <a:r>
              <a:rPr lang="es-PA" dirty="0"/>
              <a:t> (Artículos 183-184), calificaciones (Artículo 177), asistencia (Artículos 265-268)</a:t>
            </a:r>
            <a:endParaRPr lang="en-US" dirty="0"/>
          </a:p>
          <a:p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Entrega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portafolio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viernes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 de </a:t>
            </a:r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julio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2019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23653</TotalTime>
  <Words>277</Words>
  <Application>Microsoft Office PowerPoint</Application>
  <PresentationFormat>Widescreen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Century Gothic</vt:lpstr>
      <vt:lpstr>Franklin Gothic Book</vt:lpstr>
      <vt:lpstr>Times New Roman</vt:lpstr>
      <vt:lpstr>Wingdings 2</vt:lpstr>
      <vt:lpstr>Wingdings 3</vt:lpstr>
      <vt:lpstr>Technic</vt:lpstr>
      <vt:lpstr>PowerPoint Presentation</vt:lpstr>
      <vt:lpstr>PowerPoint Presentation</vt:lpstr>
      <vt:lpstr>Contenido del Curso</vt:lpstr>
      <vt:lpstr>Contenido del Curso</vt:lpstr>
      <vt:lpstr>Contenido del Curso</vt:lpstr>
      <vt:lpstr>Contenido del Curso</vt:lpstr>
      <vt:lpstr>Contenido del Curso</vt:lpstr>
      <vt:lpstr>Referencias Bibliográficas</vt:lpstr>
      <vt:lpstr>Evaluación</vt:lpstr>
      <vt:lpstr>Información Adicional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METODOGÍA DE LA INVESTIGACIÓN</dc:title>
  <dc:creator>Victoria Serrano</dc:creator>
  <cp:lastModifiedBy>Victoria Serrano</cp:lastModifiedBy>
  <cp:revision>35</cp:revision>
  <dcterms:created xsi:type="dcterms:W3CDTF">2017-03-16T14:01:38Z</dcterms:created>
  <dcterms:modified xsi:type="dcterms:W3CDTF">2019-04-03T22:32:12Z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2017-03-16T00:00:00Z</vt:filetime>
  </property>
</Properties>
</file>